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slideLayout+xml" PartName="/ppt/slideLayouts/slideLayout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presentationml.notesSlide+xml" PartName="/ppt/notesSlides/notesSlide17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574" r:id="rId5"/>
    <p:sldId id="575" r:id="rId6"/>
    <p:sldId id="548" r:id="rId7"/>
    <p:sldId id="549" r:id="rId8"/>
    <p:sldId id="547" r:id="rId9"/>
    <p:sldId id="550" r:id="rId10"/>
    <p:sldId id="559" r:id="rId11"/>
    <p:sldId id="552" r:id="rId12"/>
    <p:sldId id="546" r:id="rId13"/>
    <p:sldId id="553" r:id="rId14"/>
    <p:sldId id="554" r:id="rId15"/>
    <p:sldId id="571" r:id="rId16"/>
    <p:sldId id="572" r:id="rId17"/>
    <p:sldId id="573" r:id="rId18"/>
    <p:sldId id="562" r:id="rId19"/>
    <p:sldId id="564" r:id="rId20"/>
    <p:sldId id="568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0078B5FE-946C-4107-A71F-23C5C575AA78}">
          <p14:sldIdLst>
            <p14:sldId id="256"/>
            <p14:sldId id="257"/>
            <p14:sldId id="258"/>
            <p14:sldId id="511"/>
            <p14:sldId id="479"/>
            <p14:sldId id="512"/>
            <p14:sldId id="544"/>
            <p14:sldId id="262"/>
            <p14:sldId id="515"/>
            <p14:sldId id="519"/>
            <p14:sldId id="520"/>
            <p14:sldId id="522"/>
            <p14:sldId id="500"/>
            <p14:sldId id="516"/>
            <p14:sldId id="517"/>
            <p14:sldId id="518"/>
            <p14:sldId id="525"/>
            <p14:sldId id="526"/>
            <p14:sldId id="527"/>
            <p14:sldId id="532"/>
            <p14:sldId id="533"/>
            <p14:sldId id="534"/>
            <p14:sldId id="535"/>
            <p14:sldId id="538"/>
            <p14:sldId id="542"/>
            <p14:sldId id="543"/>
            <p14:sldId id="291"/>
            <p14:sldId id="529"/>
            <p14:sldId id="536"/>
            <p14:sldId id="537"/>
            <p14:sldId id="539"/>
            <p14:sldId id="540"/>
            <p14:sldId id="541"/>
            <p14:sldId id="370"/>
            <p14:sldId id="530"/>
            <p14:sldId id="53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66"/>
    <a:srgbClr val="8DC6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044" autoAdjust="0"/>
    <p:restoredTop sz="93651" autoAdjust="0"/>
  </p:normalViewPr>
  <p:slideViewPr>
    <p:cSldViewPr snapToGrid="0">
      <p:cViewPr>
        <p:scale>
          <a:sx n="70" d="100"/>
          <a:sy n="70" d="100"/>
        </p:scale>
        <p:origin x="-93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8A9AC-35F5-4FEC-A68F-C7D8FEFD025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2E133-7EFE-4093-9D05-C07654407E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244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2E133-7EFE-4093-9D05-C07654407E0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38705-0C66-4F54-8A35-C3689BD915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0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38705-0C66-4F54-8A35-C3689BD915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0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38705-0C66-4F54-8A35-C3689BD915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03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38705-0C66-4F54-8A35-C3689BD915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0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38705-0C66-4F54-8A35-C3689BD915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0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38705-0C66-4F54-8A35-C3689BD915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0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38705-0C66-4F54-8A35-C3689BD915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03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38705-0C66-4F54-8A35-C3689BD915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0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4B469-A04F-4166-8EB1-83AEAF85526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210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38705-0C66-4F54-8A35-C3689BD9154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08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38705-0C66-4F54-8A35-C3689BD9154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08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38705-0C66-4F54-8A35-C3689BD9154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080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38705-0C66-4F54-8A35-C3689BD9154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080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38705-0C66-4F54-8A35-C3689BD915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0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38705-0C66-4F54-8A35-C3689BD915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0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838705-0C66-4F54-8A35-C3689BD9154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34B6-A846-4871-9662-E88BC93D1EED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DA31-9F84-4A06-9440-ADB9FD1FB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4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34B6-A846-4871-9662-E88BC93D1EED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DA31-9F84-4A06-9440-ADB9FD1FB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817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34B6-A846-4871-9662-E88BC93D1EED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DA31-9F84-4A06-9440-ADB9FD1FB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421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5186" y="857796"/>
            <a:ext cx="10821626" cy="455830"/>
          </a:xfrm>
        </p:spPr>
        <p:txBody>
          <a:bodyPr lIns="0" tIns="0" rIns="0" bIns="0"/>
          <a:lstStyle>
            <a:lvl1pPr>
              <a:defRPr sz="296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5121" y="1833312"/>
            <a:ext cx="4920963" cy="2115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7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86073" y="1744849"/>
            <a:ext cx="4905758" cy="2115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75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8521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34B6-A846-4871-9662-E88BC93D1EED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DA31-9F84-4A06-9440-ADB9FD1FB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805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34B6-A846-4871-9662-E88BC93D1EED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DA31-9F84-4A06-9440-ADB9FD1FB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21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34B6-A846-4871-9662-E88BC93D1EED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DA31-9F84-4A06-9440-ADB9FD1FB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29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34B6-A846-4871-9662-E88BC93D1EED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DA31-9F84-4A06-9440-ADB9FD1FB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97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34B6-A846-4871-9662-E88BC93D1EED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DA31-9F84-4A06-9440-ADB9FD1FB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655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34B6-A846-4871-9662-E88BC93D1EED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DA31-9F84-4A06-9440-ADB9FD1FB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984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34B6-A846-4871-9662-E88BC93D1EED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DA31-9F84-4A06-9440-ADB9FD1FB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660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34B6-A846-4871-9662-E88BC93D1EED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CDA31-9F84-4A06-9440-ADB9FD1FB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631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034B6-A846-4871-9662-E88BC93D1EED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CDA31-9F84-4A06-9440-ADB9FD1FB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279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1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enco.ru/uslugi-po-tekhnologicheskomu-prisoedineniy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notesSlides/notesSlide12.xml" Type="http://schemas.openxmlformats.org/officeDocument/2006/relationships/notesSlide"/><Relationship Id="rId1" Target="../slideLayouts/slideLayout1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notesSlides/notesSlide14.xml" Type="http://schemas.openxmlformats.org/officeDocument/2006/relationships/notesSlide"/><Relationship Id="rId1" Target="../slideLayouts/slideLayout12.xml" Type="http://schemas.openxmlformats.org/officeDocument/2006/relationships/slideLayout"/><Relationship Id="rId5" Target="../media/image23.jpeg" Type="http://schemas.openxmlformats.org/officeDocument/2006/relationships/image"/><Relationship Id="rId4" Target="../media/image22.jpeg" Type="http://schemas.openxmlformats.org/officeDocument/2006/relationships/image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pravka-region.ru/away.php?s=http://www.rshb.r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rcRect b="-85" r="-51"/>
          <a:stretch>
            <a:fillRect/>
          </a:stretch>
        </p:blipFill>
        <p:spPr bwMode="auto">
          <a:xfrm>
            <a:off x="1105470" y="1119117"/>
            <a:ext cx="10440536" cy="498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74720" y="373135"/>
            <a:ext cx="7831000" cy="2400657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txBody>
          <a:bodyPr rtlCol="0" wrap="square">
            <a:spAutoFit/>
          </a:bodyPr>
          <a:lstStyle/>
          <a:p>
            <a:pPr algn="ctr"/>
            <a:r>
              <a:rPr b="1" dirty="0" lang="ru-RU" sz="3000">
                <a:latin charset="-52" pitchFamily="18" typeface="PT Astra Serif"/>
                <a:ea charset="-52" pitchFamily="18" typeface="PT Astra Serif"/>
                <a:cs charset="0" panose="02020603050405020304" pitchFamily="18" typeface="Times New Roman"/>
              </a:rPr>
              <a:t>ИНФОРМАЦИЯ </a:t>
            </a:r>
          </a:p>
          <a:p>
            <a:pPr algn="ctr"/>
            <a:r>
              <a:rPr b="1" dirty="0" lang="ru-RU" sz="3000">
                <a:latin charset="-52" pitchFamily="18" typeface="PT Astra Serif"/>
                <a:ea charset="-52" pitchFamily="18" typeface="PT Astra Serif"/>
                <a:cs charset="0" panose="02020603050405020304" pitchFamily="18" typeface="Times New Roman"/>
              </a:rPr>
              <a:t>ОБ ИНВЕСТИЦИОННЫХ ПЛОЩАДКАХ, РАСПОЛОЖЕННЫХ НА ТЕРРИТОРИИ </a:t>
            </a:r>
            <a:r>
              <a:rPr b="1" dirty="0" lang="ru-RU" smtClean="0" sz="3000">
                <a:latin charset="-52" pitchFamily="18" typeface="PT Astra Serif"/>
                <a:ea charset="-52" pitchFamily="18" typeface="PT Astra Serif"/>
                <a:cs charset="0" panose="02020603050405020304" pitchFamily="18" typeface="Times New Roman"/>
              </a:rPr>
              <a:t>КАРГАПОЛЬСКОГО РАЙОНА КУРГАНСКОЙ ОБЛАСТИ</a:t>
            </a:r>
            <a:endParaRPr b="1" dirty="0" lang="ru-RU" sz="3000">
              <a:latin charset="-52" pitchFamily="18" typeface="PT Astra Serif"/>
              <a:ea charset="-52" pitchFamily="18" typeface="PT Astra Serif"/>
              <a:cs charset="0" panose="02020603050405020304" pitchFamily="18" typeface="Times New Roman"/>
            </a:endParaRPr>
          </a:p>
        </p:txBody>
      </p:sp>
      <p:pic>
        <p:nvPicPr>
          <p:cNvPr descr="gerb_kar" id="6" name="Picture 6"/>
          <p:cNvPicPr>
            <a:picLocks noChangeArrowheads="1" noChangeAspect="1"/>
          </p:cNvPicPr>
          <p:nvPr/>
        </p:nvPicPr>
        <p:blipFill>
          <a:blip cstate="print"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8115" y="200642"/>
            <a:ext cx="64294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D:\Documents and Settings\я\Рабочий стол\БРЕНДБУК элементы\БРЕНДБУК новый (3) - 0020.jpg" id="8" name="Рисунок 7"/>
          <p:cNvPicPr/>
          <p:nvPr/>
        </p:nvPicPr>
        <p:blipFill>
          <a:blip cstate="print" r:embed="rId4"/>
          <a:srcRect b="44" r="185"/>
          <a:stretch>
            <a:fillRect/>
          </a:stretch>
        </p:blipFill>
        <p:spPr bwMode="auto">
          <a:xfrm>
            <a:off x="11074969" y="163773"/>
            <a:ext cx="86677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6931800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1"/>
            <a:ext cx="4690753" cy="825190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7"/>
          <p:cNvSpPr txBox="1"/>
          <p:nvPr/>
        </p:nvSpPr>
        <p:spPr>
          <a:xfrm>
            <a:off x="1587068" y="66325"/>
            <a:ext cx="10311721" cy="264534"/>
          </a:xfrm>
          <a:prstGeom prst="rect">
            <a:avLst/>
          </a:prstGeom>
        </p:spPr>
        <p:txBody>
          <a:bodyPr bIns="0" lIns="0" rIns="0" rtlCol="0" tIns="18136" vert="horz" wrap="square">
            <a:spAutoFit/>
          </a:bodyPr>
          <a:lstStyle/>
          <a:p>
            <a:pPr defTabSz="457200" lvl="0" marL="13434">
              <a:spcBef>
                <a:spcPts val="143"/>
              </a:spcBef>
              <a:defRPr/>
            </a:pPr>
            <a:r>
              <a:rPr b="1" baseline="0" cap="none" dirty="0" i="0" kern="1200" kumimoji="0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ИНВЕСТИЦИОНН</a:t>
            </a:r>
            <a:r>
              <a:rPr b="1" baseline="0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АЯ ПЛОЩАДКА</a:t>
            </a:r>
            <a:endParaRPr b="0" baseline="0" cap="none" dirty="0" i="0" kern="1200" kumimoji="0" noProof="0" normalizeH="0" spc="0" strike="noStrike" sz="1600" u="none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4" y="333203"/>
            <a:ext cx="10996247" cy="515395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8" name="object 6"/>
          <p:cNvSpPr txBox="1">
            <a:spLocks noGrp="1"/>
          </p:cNvSpPr>
          <p:nvPr>
            <p:ph type="title"/>
          </p:nvPr>
        </p:nvSpPr>
        <p:spPr>
          <a:xfrm>
            <a:off x="1492173" y="447912"/>
            <a:ext cx="10858500" cy="293277"/>
          </a:xfrm>
          <a:prstGeom prst="rect">
            <a:avLst/>
          </a:prstGeom>
        </p:spPr>
        <p:txBody>
          <a:bodyPr anchor="ctr" bIns="0" lIns="0" rIns="0" rtlCol="0" tIns="16121" vert="horz" wrap="square">
            <a:spAutoFit/>
          </a:bodyPr>
          <a:lstStyle/>
          <a:p>
            <a:pPr defTabSz="967252" lvl="0" marL="1368931">
              <a:lnSpc>
                <a:spcPct val="100000"/>
              </a:lnSpc>
              <a:spcBef>
                <a:spcPts val="132"/>
              </a:spcBef>
              <a:defRPr/>
            </a:pPr>
            <a:r>
              <a:rPr dirty="0" kern="0" lang="ru-RU" smtClean="0" spc="-169" sz="1800">
                <a:solidFill>
                  <a:prstClr val="white"/>
                </a:solidFill>
              </a:rPr>
              <a:t>Земельный участок в населенном пункте </a:t>
            </a:r>
            <a:r>
              <a:rPr dirty="0" err="1" kern="0" lang="ru-RU" smtClean="0" spc="-169" sz="1800">
                <a:solidFill>
                  <a:prstClr val="white"/>
                </a:solidFill>
              </a:rPr>
              <a:t>Жикино</a:t>
            </a:r>
            <a:r>
              <a:rPr dirty="0" kern="0" lang="ru-RU" smtClean="0" spc="-169" sz="1800">
                <a:solidFill>
                  <a:prstClr val="white"/>
                </a:solidFill>
              </a:rPr>
              <a:t> (восточнее)</a:t>
            </a:r>
            <a:endParaRPr dirty="0" kern="0" lang="ru-RU" spc="-169" sz="180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992333"/>
              </p:ext>
            </p:extLst>
          </p:nvPr>
        </p:nvGraphicFramePr>
        <p:xfrm>
          <a:off x="5749861" y="1094279"/>
          <a:ext cx="6212289" cy="5131721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127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50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58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Площадь площадки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352,8</a:t>
                      </a:r>
                      <a:r>
                        <a:rPr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 га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45:06:040701:1032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941">
                <a:tc>
                  <a:txBody>
                    <a:bodyPr/>
                    <a:lstStyle/>
                    <a:p>
                      <a:pPr algn="ctr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Муниципальная</a:t>
                      </a:r>
                      <a:r>
                        <a:rPr baseline="0"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 собственность</a:t>
                      </a: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Категория земель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Земли сельскохозяйственного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назначения</a:t>
                      </a: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6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Основные виды разрешенного использования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Земли</a:t>
                      </a:r>
                      <a:r>
                        <a:rPr baseline="0"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 сельскохозяйственного назначения</a:t>
                      </a: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9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Имеется возможность 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 обеспечения  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энергоснабжения на расстоянии 1000 метров.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Водоснабжение </a:t>
                      </a: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ea charset="-52" pitchFamily="18" typeface="PT Astra Serif"/>
                          <a:cs charset="0" panose="020B0604020202020204" pitchFamily="34" typeface="Arial"/>
                        </a:rPr>
                        <a:t>Есть естественный водоем – озеро</a:t>
                      </a:r>
                      <a:r>
                        <a:rPr b="0"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ea charset="-52" pitchFamily="18" typeface="PT Astra Serif"/>
                          <a:cs charset="0" panose="020B0604020202020204" pitchFamily="34" typeface="Arial"/>
                        </a:rPr>
                        <a:t> на расстоянии около  500 метров.</a:t>
                      </a:r>
                      <a:endParaRPr b="0" dirty="0" kern="1200" lang="ru-RU" smtClean="0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9834">
                <a:tc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Водоотведение</a:t>
                      </a:r>
                      <a:endParaRPr b="1" dirty="0" lang="ru-RU" smtClean="0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Отсутствует</a:t>
                      </a:r>
                      <a:endParaRPr dirty="0" kern="1200" lang="ru-RU" sz="900">
                        <a:solidFill>
                          <a:schemeClr val="tx1"/>
                        </a:solidFill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030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Подъездные пути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К участку имеются подъездные дороги: асфальтовые – федеральная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автомобильная дорога Екатеринбург-Шадринск-Курган, поворот на деревню  </a:t>
                      </a:r>
                      <a:r>
                        <a:rPr baseline="0" dirty="0" err="1" lang="ru-RU" smtClean="0" sz="900">
                          <a:latin charset="0" pitchFamily="34" typeface="Arial"/>
                          <a:cs charset="0" pitchFamily="34" typeface="Arial"/>
                        </a:rPr>
                        <a:t>Жикино</a:t>
                      </a: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8453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Механизм предоставления инвестиционной площадки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1)Предоставление земельного участка в аренду </a:t>
                      </a:r>
                      <a:r>
                        <a:rPr b="0"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 последующим правом выкупа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2) Выкуп объекта.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pic>
        <p:nvPicPr>
          <p:cNvPr id="16" name="Рисунок 15"/>
          <p:cNvPicPr/>
          <p:nvPr/>
        </p:nvPicPr>
        <p:blipFill>
          <a:blip cstate="print" r:embed="rId3"/>
          <a:srcRect b="91" r="23"/>
          <a:stretch>
            <a:fillRect/>
          </a:stretch>
        </p:blipFill>
        <p:spPr bwMode="auto">
          <a:xfrm>
            <a:off x="760192" y="1080655"/>
            <a:ext cx="4705426" cy="310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586026" y="4246787"/>
            <a:ext cx="5117911" cy="221599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mtClean="0" sz="800"/>
              <a:t>о Предоставление земельного участка в аренду без проведения торгов в целях реализации масштабных инвестиционных проектов с последующим правом выкупа;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Субсидирование лизинга оборудования до 50%, но не более 50 млн.руб.; </a:t>
            </a:r>
          </a:p>
          <a:p>
            <a:endParaRPr dirty="0" lang="ru-RU" smtClean="0" sz="800"/>
          </a:p>
          <a:p>
            <a:r>
              <a:rPr dirty="0" lang="ru-RU" smtClean="0" sz="800"/>
              <a:t>о Возмещение затрат на проведение </a:t>
            </a:r>
            <a:r>
              <a:rPr dirty="0" err="1" lang="ru-RU" smtClean="0" sz="800"/>
              <a:t>культуртехнических</a:t>
            </a:r>
            <a:r>
              <a:rPr dirty="0" lang="ru-RU" smtClean="0" sz="800"/>
              <a:t> мероприятий до 70% затрат; </a:t>
            </a:r>
          </a:p>
          <a:p>
            <a:endParaRPr dirty="0" lang="ru-RU" smtClean="0" sz="800"/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Грантовая</a:t>
            </a:r>
            <a:r>
              <a:rPr dirty="0" lang="ru-RU" smtClean="0" sz="800"/>
              <a:t> поддержка до 70 млн. руб.;</a:t>
            </a:r>
          </a:p>
          <a:p>
            <a:endParaRPr dirty="0" lang="ru-RU" smtClean="0" sz="800"/>
          </a:p>
          <a:p>
            <a:r>
              <a:rPr dirty="0" lang="ru-RU" smtClean="0" sz="800"/>
              <a:t>о Компенсация затрат на капитальное строительство 20 % (при условии поставок производственной продукции на экспорт); </a:t>
            </a:r>
          </a:p>
          <a:p>
            <a:endParaRPr dirty="0" lang="ru-RU" smtClean="0" sz="800"/>
          </a:p>
          <a:p>
            <a:r>
              <a:rPr dirty="0" lang="ru-RU" smtClean="0" sz="800"/>
              <a:t>о Льготные кредиты, лизинг;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Субсидия на возмещение части затрат на уплату процентов по кредитам в Агропромышленном комплексе;</a:t>
            </a:r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Микрозаймы</a:t>
            </a:r>
            <a:r>
              <a:rPr dirty="0" lang="ru-RU" smtClean="0" sz="800"/>
              <a:t> Фонда </a:t>
            </a:r>
            <a:r>
              <a:rPr dirty="0" err="1" lang="ru-RU" smtClean="0" sz="800"/>
              <a:t>микрофинансирования</a:t>
            </a:r>
            <a:r>
              <a:rPr dirty="0" lang="ru-RU" smtClean="0" sz="800"/>
              <a:t> Курганской области, до 5 млн.руб. под 0,1% годовых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xmlns="" val="1671340661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1"/>
            <a:ext cx="4690753" cy="825190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7"/>
          <p:cNvSpPr txBox="1"/>
          <p:nvPr/>
        </p:nvSpPr>
        <p:spPr>
          <a:xfrm>
            <a:off x="1587068" y="66325"/>
            <a:ext cx="10311721" cy="264534"/>
          </a:xfrm>
          <a:prstGeom prst="rect">
            <a:avLst/>
          </a:prstGeom>
        </p:spPr>
        <p:txBody>
          <a:bodyPr bIns="0" lIns="0" rIns="0" rtlCol="0" tIns="18136" vert="horz" wrap="square">
            <a:spAutoFit/>
          </a:bodyPr>
          <a:lstStyle/>
          <a:p>
            <a:pPr algn="l" defTabSz="457200" eaLnBrk="1" fontAlgn="auto" hangingPunct="1" indent="0" latinLnBrk="0" lvl="0" marL="13434" marR="0" rtl="0">
              <a:lnSpc>
                <a:spcPct val="100000"/>
              </a:lnSpc>
              <a:spcBef>
                <a:spcPts val="1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ИНВЕСТИЦИОНН</a:t>
            </a:r>
            <a:r>
              <a:rPr b="1" baseline="0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АЯ ПЛОЩАДКА</a:t>
            </a:r>
            <a:endParaRPr b="0" baseline="0" cap="none" dirty="0" i="0" kern="1200" kumimoji="0" noProof="0" normalizeH="0" spc="0" strike="noStrike" sz="1600" u="none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4" y="333203"/>
            <a:ext cx="10996247" cy="515395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8" name="object 6"/>
          <p:cNvSpPr txBox="1">
            <a:spLocks noGrp="1"/>
          </p:cNvSpPr>
          <p:nvPr>
            <p:ph type="title"/>
          </p:nvPr>
        </p:nvSpPr>
        <p:spPr>
          <a:xfrm>
            <a:off x="1492173" y="447912"/>
            <a:ext cx="10858500" cy="293277"/>
          </a:xfrm>
          <a:prstGeom prst="rect">
            <a:avLst/>
          </a:prstGeom>
        </p:spPr>
        <p:txBody>
          <a:bodyPr anchor="ctr" bIns="0" lIns="0" rIns="0" rtlCol="0" tIns="16121" vert="horz" wrap="square">
            <a:spAutoFit/>
          </a:bodyPr>
          <a:lstStyle/>
          <a:p>
            <a:pPr defTabSz="967252" lvl="0" marL="1368931">
              <a:lnSpc>
                <a:spcPct val="100000"/>
              </a:lnSpc>
              <a:spcBef>
                <a:spcPts val="132"/>
              </a:spcBef>
              <a:defRPr/>
            </a:pPr>
            <a:r>
              <a:rPr dirty="0" kern="0" lang="ru-RU" smtClean="0" spc="-169" sz="1800">
                <a:solidFill>
                  <a:prstClr val="white"/>
                </a:solidFill>
              </a:rPr>
              <a:t>Земельный участок в населенном пункте Заря (южнее). Проект «</a:t>
            </a:r>
            <a:r>
              <a:rPr dirty="0" err="1" kern="0" lang="ru-RU" smtClean="0" spc="-169" sz="1800">
                <a:solidFill>
                  <a:prstClr val="white"/>
                </a:solidFill>
              </a:rPr>
              <a:t>Миниферма</a:t>
            </a:r>
            <a:r>
              <a:rPr dirty="0" kern="0" lang="ru-RU" smtClean="0" spc="-169" sz="1800">
                <a:solidFill>
                  <a:prstClr val="white"/>
                </a:solidFill>
              </a:rPr>
              <a:t>».</a:t>
            </a:r>
            <a:endParaRPr dirty="0" kern="0" lang="ru-RU" spc="-169" sz="180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992333"/>
              </p:ext>
            </p:extLst>
          </p:nvPr>
        </p:nvGraphicFramePr>
        <p:xfrm>
          <a:off x="5749861" y="1094280"/>
          <a:ext cx="6212289" cy="541042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127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50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Площадь площадки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67,5га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45:06:033701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376">
                <a:tc>
                  <a:txBody>
                    <a:bodyPr/>
                    <a:lstStyle/>
                    <a:p>
                      <a:pPr algn="ctr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Государственная</a:t>
                      </a:r>
                      <a:r>
                        <a:rPr b="0"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 не разграниченная собственность</a:t>
                      </a:r>
                      <a:endParaRPr b="0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Категория земель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Земли сельскохозяйственного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назначения</a:t>
                      </a: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3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Основные виды разрешенного использования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Земли</a:t>
                      </a:r>
                      <a:r>
                        <a:rPr baseline="0"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 населенных пунктов для сельскохозяйственного использования ,зона развития общественно-деловой зоны</a:t>
                      </a: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42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Имеется возможность подключения электроэнергии   - 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ВЛ 10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Квт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., удаленность 150м, по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порядок,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</a:rPr>
                        <a:t>Расчет стоимости подключения доступен по ссылке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  <a:hlinkClick r:id="rId3"/>
                        </a:rPr>
                        <a:t>http://www.suenco.ru/uslugi-po-tekhnologicheskomu-prisoedineniyu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7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Газоснабжение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Имеется возможность  подключения к сети газораспределения. Удаленность  от газопровода 1500 м.</a:t>
                      </a:r>
                      <a:endParaRPr dirty="0" kern="1200" lang="ru-RU" sz="900">
                        <a:solidFill>
                          <a:schemeClr val="tx1"/>
                        </a:solidFill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4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Имеется скважина, удаленность 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 700 м.</a:t>
                      </a:r>
                      <a:endParaRPr dirty="0" kern="1200" lang="ru-RU" smtClean="0" sz="900">
                        <a:solidFill>
                          <a:schemeClr val="tx1"/>
                        </a:solidFill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  <a:p>
                      <a:pPr algn="l" defTabSz="914400" eaLnBrk="1" fontAlgn="auto" hangingPunct="1" indent="0" latinLnBrk="0" lvl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endParaRPr b="0" dirty="0" kern="1200" lang="ru-RU" smtClean="0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Водоотведение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rgbClr val="FF0000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Необходимо предусмотреть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систему водоотведения </a:t>
                      </a:r>
                      <a:endParaRPr b="0" dirty="0" kern="1200" lang="ru-RU" smtClean="0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56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Подъездные пути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К участку имеются подъездные дороги: асфальтовые – федеральная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автомобильная дорога Екатеринбург-Шадринск-Курган, поворот на  село Чаши.</a:t>
                      </a: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78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Механизм предоставления инвестиционной площадки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1)Предоставление земельного участка в аренду </a:t>
                      </a:r>
                      <a:r>
                        <a:rPr b="0"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 последующим правом выкупа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2) Выкуп объекта.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pic>
        <p:nvPicPr>
          <p:cNvPr id="13" name="Рисунок 12"/>
          <p:cNvPicPr/>
          <p:nvPr/>
        </p:nvPicPr>
        <p:blipFill>
          <a:blip r:embed="rId4"/>
          <a:srcRect b="-42" r="-26"/>
          <a:stretch>
            <a:fillRect/>
          </a:stretch>
        </p:blipFill>
        <p:spPr bwMode="auto">
          <a:xfrm>
            <a:off x="589490" y="1174174"/>
            <a:ext cx="5031992" cy="316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30608" y="4454605"/>
            <a:ext cx="5117911" cy="221599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mtClean="0" sz="800"/>
              <a:t>о Предоставление земельного участка в аренду без проведения торгов в целях реализации масштабных инвестиционных проектов с последующим правом выкупа;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Субсидирование лизинга оборудования до 50%, но не более 50 млн.руб.; </a:t>
            </a:r>
          </a:p>
          <a:p>
            <a:endParaRPr dirty="0" lang="ru-RU" smtClean="0" sz="800"/>
          </a:p>
          <a:p>
            <a:r>
              <a:rPr dirty="0" lang="ru-RU" smtClean="0" sz="800"/>
              <a:t>о Возмещение затрат на проведение </a:t>
            </a:r>
            <a:r>
              <a:rPr dirty="0" err="1" lang="ru-RU" smtClean="0" sz="800"/>
              <a:t>культуртехнических</a:t>
            </a:r>
            <a:r>
              <a:rPr dirty="0" lang="ru-RU" smtClean="0" sz="800"/>
              <a:t> мероприятий до 70% затрат; </a:t>
            </a:r>
          </a:p>
          <a:p>
            <a:endParaRPr dirty="0" lang="ru-RU" smtClean="0" sz="800"/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Грантовая</a:t>
            </a:r>
            <a:r>
              <a:rPr dirty="0" lang="ru-RU" smtClean="0" sz="800"/>
              <a:t> поддержка до 70 млн. руб.;</a:t>
            </a:r>
          </a:p>
          <a:p>
            <a:endParaRPr dirty="0" lang="ru-RU" smtClean="0" sz="800"/>
          </a:p>
          <a:p>
            <a:r>
              <a:rPr dirty="0" lang="ru-RU" smtClean="0" sz="800"/>
              <a:t>о Компенсация затрат на капитальное строительство 20 % (при условии поставок производственной продукции на экспорт); </a:t>
            </a:r>
          </a:p>
          <a:p>
            <a:endParaRPr dirty="0" lang="ru-RU" smtClean="0" sz="800"/>
          </a:p>
          <a:p>
            <a:r>
              <a:rPr dirty="0" lang="ru-RU" smtClean="0" sz="800"/>
              <a:t>о Льготные кредиты, лизинг;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Субсидия на возмещение части затрат на уплату процентов по кредитам в Агропромышленном комплексе;</a:t>
            </a:r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Микрозаймы</a:t>
            </a:r>
            <a:r>
              <a:rPr dirty="0" lang="ru-RU" smtClean="0" sz="800"/>
              <a:t> Фонда </a:t>
            </a:r>
            <a:r>
              <a:rPr dirty="0" err="1" lang="ru-RU" smtClean="0" sz="800"/>
              <a:t>микрофинансирования</a:t>
            </a:r>
            <a:r>
              <a:rPr dirty="0" lang="ru-RU" smtClean="0" sz="800"/>
              <a:t> Курганской области, до 5 млн.руб. под 0,1% годовых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xmlns="" val="1671340661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1"/>
            <a:ext cx="4690753" cy="825190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7"/>
          <p:cNvSpPr txBox="1"/>
          <p:nvPr/>
        </p:nvSpPr>
        <p:spPr>
          <a:xfrm>
            <a:off x="1587068" y="66325"/>
            <a:ext cx="10311721" cy="264534"/>
          </a:xfrm>
          <a:prstGeom prst="rect">
            <a:avLst/>
          </a:prstGeom>
        </p:spPr>
        <p:txBody>
          <a:bodyPr bIns="0" lIns="0" rIns="0" rtlCol="0" tIns="18136" vert="horz" wrap="square">
            <a:spAutoFit/>
          </a:bodyPr>
          <a:lstStyle/>
          <a:p>
            <a:pPr algn="l" defTabSz="457200" eaLnBrk="1" fontAlgn="auto" hangingPunct="1" indent="0" latinLnBrk="0" lvl="0" marL="13434" marR="0" rtl="0">
              <a:lnSpc>
                <a:spcPct val="100000"/>
              </a:lnSpc>
              <a:spcBef>
                <a:spcPts val="1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ИНВЕСТИЦИОНН</a:t>
            </a:r>
            <a:r>
              <a:rPr b="1" baseline="0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АЯ ПЛОЩАДКА</a:t>
            </a:r>
            <a:endParaRPr b="0" baseline="0" cap="none" dirty="0" i="0" kern="1200" kumimoji="0" noProof="0" normalizeH="0" spc="0" strike="noStrike" sz="1600" u="none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4" y="333203"/>
            <a:ext cx="10996247" cy="515395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8" name="object 6"/>
          <p:cNvSpPr txBox="1">
            <a:spLocks noGrp="1"/>
          </p:cNvSpPr>
          <p:nvPr>
            <p:ph type="title"/>
          </p:nvPr>
        </p:nvSpPr>
        <p:spPr>
          <a:xfrm>
            <a:off x="1492173" y="447912"/>
            <a:ext cx="10858500" cy="293277"/>
          </a:xfrm>
          <a:prstGeom prst="rect">
            <a:avLst/>
          </a:prstGeom>
        </p:spPr>
        <p:txBody>
          <a:bodyPr anchor="ctr" bIns="0" lIns="0" rIns="0" rtlCol="0" tIns="16121" vert="horz" wrap="square">
            <a:spAutoFit/>
          </a:bodyPr>
          <a:lstStyle/>
          <a:p>
            <a:pPr defTabSz="967252" lvl="0" marL="1368931">
              <a:lnSpc>
                <a:spcPct val="100000"/>
              </a:lnSpc>
              <a:spcBef>
                <a:spcPts val="132"/>
              </a:spcBef>
              <a:defRPr/>
            </a:pPr>
            <a:r>
              <a:rPr dirty="0" kern="0" lang="ru-RU" smtClean="0" spc="-169" sz="1800">
                <a:solidFill>
                  <a:prstClr val="white"/>
                </a:solidFill>
              </a:rPr>
              <a:t>Земельный участок в населенном пункте Скоробогатова. Проект «</a:t>
            </a:r>
            <a:r>
              <a:rPr dirty="0" err="1" kern="0" lang="ru-RU" smtClean="0" spc="-169" sz="1800">
                <a:solidFill>
                  <a:prstClr val="white"/>
                </a:solidFill>
              </a:rPr>
              <a:t>Миниферма</a:t>
            </a:r>
            <a:r>
              <a:rPr dirty="0" kern="0" lang="ru-RU" smtClean="0" spc="-169" sz="1800">
                <a:solidFill>
                  <a:prstClr val="white"/>
                </a:solidFill>
              </a:rPr>
              <a:t>»</a:t>
            </a:r>
            <a:endParaRPr dirty="0" kern="0" lang="ru-RU" spc="-169" sz="180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992333"/>
              </p:ext>
            </p:extLst>
          </p:nvPr>
        </p:nvGraphicFramePr>
        <p:xfrm>
          <a:off x="5749861" y="1094279"/>
          <a:ext cx="6212289" cy="538833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127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50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2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Площадь площадки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 </a:t>
                      </a:r>
                      <a:r>
                        <a:rPr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5-6 га</a:t>
                      </a:r>
                      <a:r>
                        <a:rPr b="0"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ea charset="-52" pitchFamily="18" typeface="PT Astra Serif"/>
                          <a:cs charset="0" panose="020B0604020202020204" pitchFamily="34" typeface="Arial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0"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ea charset="-52" pitchFamily="18" typeface="PT Astra Serif"/>
                          <a:cs charset="0" panose="020B0604020202020204" pitchFamily="34" typeface="Arial"/>
                        </a:rPr>
                        <a:t>Сенокос и пастбища вытянуты вдоль  пойма реки </a:t>
                      </a:r>
                      <a:r>
                        <a:rPr b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ea charset="-52" pitchFamily="18" typeface="PT Astra Serif"/>
                          <a:cs charset="0" panose="020B0604020202020204" pitchFamily="34" typeface="Arial"/>
                        </a:rPr>
                        <a:t>Миасс  </a:t>
                      </a:r>
                      <a:r>
                        <a:rPr b="0"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ea charset="-52" pitchFamily="18" typeface="PT Astra Serif"/>
                          <a:cs charset="0" panose="020B0604020202020204" pitchFamily="34" typeface="Arial"/>
                        </a:rPr>
                        <a:t>3000 га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 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45:06:013101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941">
                <a:tc>
                  <a:txBody>
                    <a:bodyPr/>
                    <a:lstStyle/>
                    <a:p>
                      <a:pPr algn="ctr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ea charset="-52" pitchFamily="18" typeface="PT Astra Serif"/>
                          <a:cs charset="0" panose="020B0604020202020204" pitchFamily="34" typeface="Arial"/>
                        </a:rPr>
                        <a:t>Государственная</a:t>
                      </a:r>
                      <a:r>
                        <a:rPr b="0"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ea charset="-52" pitchFamily="18" typeface="PT Astra Serif"/>
                          <a:cs charset="0" panose="020B0604020202020204" pitchFamily="34" typeface="Arial"/>
                        </a:rPr>
                        <a:t> не разграниченная собственность</a:t>
                      </a:r>
                      <a:endParaRPr b="0" dirty="0" kern="120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Категория земель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Земли населенных пунктов  для сельскохозяйственного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 использования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6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Основные виды разрешенного использования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ea charset="-52" pitchFamily="18" typeface="PT Astra Serif"/>
                          <a:cs charset="0" panose="020B0604020202020204" pitchFamily="34" typeface="Arial"/>
                        </a:rPr>
                        <a:t>Для сельскохозяйственного производства</a:t>
                      </a:r>
                      <a:endParaRPr b="0" dirty="0" kern="120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9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Имеется возможность подключения электроэнергии - 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ВЛ 10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Квт.,по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порядок.</a:t>
                      </a:r>
                    </a:p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effectLst/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Расстояние до точки подключения 500 метров.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Газоснабжение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Отсутствует. Удаленность  от газопровода 8,5км.</a:t>
                      </a:r>
                      <a:endParaRPr dirty="0" kern="1200" lang="ru-RU" sz="900">
                        <a:solidFill>
                          <a:schemeClr val="tx1"/>
                        </a:solidFill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9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Водоснабжение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Имеется скважина, удаленность 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 400 м</a:t>
                      </a:r>
                      <a:endParaRPr dirty="0" kern="1200" lang="ru-RU" smtClean="0" sz="900">
                        <a:solidFill>
                          <a:schemeClr val="tx1"/>
                        </a:solidFill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  <a:p>
                      <a:pPr algn="l" defTabSz="914400" eaLnBrk="1" fontAlgn="auto" hangingPunct="1" indent="0" latinLnBrk="0" lvl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 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 </a:t>
                      </a:r>
                      <a:endParaRPr b="0" dirty="0" kern="1200" lang="ru-RU" smtClean="0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96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Водоотведение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rgbClr val="FF0000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 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Необходимо предусмотреть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систему водоотведения </a:t>
                      </a:r>
                      <a:endParaRPr b="0" dirty="0" kern="1200" lang="ru-RU" smtClean="0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7030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Подъездные пути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К участку имеются подъездные дороги: асфальтовые – федеральная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автомобильная дорога Екатеринбург-Шадринск-Курган, поворот на  ст.Каргаполье, далее направление на село Долговское, село </a:t>
                      </a:r>
                      <a:r>
                        <a:rPr baseline="0" dirty="0" err="1" lang="ru-RU" smtClean="0" sz="900">
                          <a:latin charset="0" pitchFamily="34" typeface="Arial"/>
                          <a:cs charset="0" pitchFamily="34" typeface="Arial"/>
                        </a:rPr>
                        <a:t>Окуневское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.</a:t>
                      </a: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8453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Механизм предоставления инвестиционной площадки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1)Предоставление земельного участка в аренду </a:t>
                      </a:r>
                      <a:r>
                        <a:rPr b="0"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 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с последующим правом выкупа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2) Выкуп объекта.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pic>
        <p:nvPicPr>
          <p:cNvPr id="12" name="Рисунок 11"/>
          <p:cNvPicPr/>
          <p:nvPr/>
        </p:nvPicPr>
        <p:blipFill>
          <a:blip r:embed="rId3"/>
          <a:srcRect b="83" r="12"/>
          <a:stretch>
            <a:fillRect/>
          </a:stretch>
        </p:blipFill>
        <p:spPr bwMode="auto">
          <a:xfrm>
            <a:off x="567574" y="1111827"/>
            <a:ext cx="4978787" cy="323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02898" y="4385332"/>
            <a:ext cx="5117911" cy="221599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mtClean="0" sz="800"/>
              <a:t>о Предоставление земельного участка в аренду без проведения торгов в целях реализации масштабных инвестиционных проектов с последующим правом выкупа;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Субсидирование лизинга оборудования до 50%, но не более 50 млн.руб.; </a:t>
            </a:r>
          </a:p>
          <a:p>
            <a:endParaRPr dirty="0" lang="ru-RU" smtClean="0" sz="800"/>
          </a:p>
          <a:p>
            <a:r>
              <a:rPr dirty="0" lang="ru-RU" smtClean="0" sz="800"/>
              <a:t>о Возмещение затрат на проведение </a:t>
            </a:r>
            <a:r>
              <a:rPr dirty="0" err="1" lang="ru-RU" smtClean="0" sz="800"/>
              <a:t>культуртехнических</a:t>
            </a:r>
            <a:r>
              <a:rPr dirty="0" lang="ru-RU" smtClean="0" sz="800"/>
              <a:t> мероприятий до 70% затрат; </a:t>
            </a:r>
          </a:p>
          <a:p>
            <a:endParaRPr dirty="0" lang="ru-RU" smtClean="0" sz="800"/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Грантовая</a:t>
            </a:r>
            <a:r>
              <a:rPr dirty="0" lang="ru-RU" smtClean="0" sz="800"/>
              <a:t> поддержка до 70 млн. руб.;</a:t>
            </a:r>
          </a:p>
          <a:p>
            <a:endParaRPr dirty="0" lang="ru-RU" smtClean="0" sz="800"/>
          </a:p>
          <a:p>
            <a:r>
              <a:rPr dirty="0" lang="ru-RU" smtClean="0" sz="800"/>
              <a:t>о Компенсация затрат на капитальное строительство 20 % (при условии поставок производственной продукции на экспорт); </a:t>
            </a:r>
          </a:p>
          <a:p>
            <a:endParaRPr dirty="0" lang="ru-RU" smtClean="0" sz="800"/>
          </a:p>
          <a:p>
            <a:r>
              <a:rPr dirty="0" lang="ru-RU" smtClean="0" sz="800"/>
              <a:t>о Льготные кредиты, лизинг;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Субсидия на возмещение части затрат на уплату процентов по кредитам в Агропромышленном комплексе;</a:t>
            </a:r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Микрозаймы</a:t>
            </a:r>
            <a:r>
              <a:rPr dirty="0" lang="ru-RU" smtClean="0" sz="800"/>
              <a:t> Фонда </a:t>
            </a:r>
            <a:r>
              <a:rPr dirty="0" err="1" lang="ru-RU" smtClean="0" sz="800"/>
              <a:t>микрофинансирования</a:t>
            </a:r>
            <a:r>
              <a:rPr dirty="0" lang="ru-RU" smtClean="0" sz="800"/>
              <a:t> Курганской области, до 5 млн.руб. под 0,1% годовых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xmlns="" val="1671340661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1"/>
            <a:ext cx="4690753" cy="825190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7"/>
          <p:cNvSpPr txBox="1"/>
          <p:nvPr/>
        </p:nvSpPr>
        <p:spPr>
          <a:xfrm>
            <a:off x="1587068" y="66325"/>
            <a:ext cx="10311721" cy="264534"/>
          </a:xfrm>
          <a:prstGeom prst="rect">
            <a:avLst/>
          </a:prstGeom>
        </p:spPr>
        <p:txBody>
          <a:bodyPr bIns="0" lIns="0" rIns="0" rtlCol="0" tIns="18136" vert="horz" wrap="square">
            <a:spAutoFit/>
          </a:bodyPr>
          <a:lstStyle/>
          <a:p>
            <a:pPr algn="l" defTabSz="457200" eaLnBrk="1" fontAlgn="auto" hangingPunct="1" indent="0" latinLnBrk="0" lvl="0" marL="13434" marR="0" rtl="0">
              <a:lnSpc>
                <a:spcPct val="100000"/>
              </a:lnSpc>
              <a:spcBef>
                <a:spcPts val="1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ИНВЕСТИЦИОНН</a:t>
            </a:r>
            <a:r>
              <a:rPr b="1" baseline="0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АЯ ПЛОЩАДКА</a:t>
            </a:r>
            <a:endParaRPr b="0" baseline="0" cap="none" dirty="0" i="0" kern="1200" kumimoji="0" noProof="0" normalizeH="0" spc="0" strike="noStrike" sz="1600" u="none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4" y="333203"/>
            <a:ext cx="10996247" cy="515395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8" name="object 6"/>
          <p:cNvSpPr txBox="1">
            <a:spLocks noGrp="1"/>
          </p:cNvSpPr>
          <p:nvPr>
            <p:ph type="title"/>
          </p:nvPr>
        </p:nvSpPr>
        <p:spPr>
          <a:xfrm>
            <a:off x="1492173" y="447912"/>
            <a:ext cx="10858500" cy="293277"/>
          </a:xfrm>
          <a:prstGeom prst="rect">
            <a:avLst/>
          </a:prstGeom>
        </p:spPr>
        <p:txBody>
          <a:bodyPr anchor="ctr" bIns="0" lIns="0" rIns="0" rtlCol="0" tIns="16121" vert="horz" wrap="square">
            <a:spAutoFit/>
          </a:bodyPr>
          <a:lstStyle/>
          <a:p>
            <a:pPr defTabSz="967252" lvl="0" marL="1368931">
              <a:lnSpc>
                <a:spcPct val="100000"/>
              </a:lnSpc>
              <a:spcBef>
                <a:spcPts val="132"/>
              </a:spcBef>
              <a:defRPr/>
            </a:pPr>
            <a:r>
              <a:rPr dirty="0" kern="0" lang="ru-RU" smtClean="0" spc="-169" sz="1800">
                <a:solidFill>
                  <a:prstClr val="white"/>
                </a:solidFill>
              </a:rPr>
              <a:t>Земельный участок в населенном пункте </a:t>
            </a:r>
            <a:r>
              <a:rPr dirty="0" err="1" kern="0" lang="ru-RU" smtClean="0" spc="-169" sz="1800">
                <a:solidFill>
                  <a:prstClr val="white"/>
                </a:solidFill>
              </a:rPr>
              <a:t>Нечунаево</a:t>
            </a:r>
            <a:r>
              <a:rPr dirty="0" kern="0" lang="ru-RU" smtClean="0" spc="-169" sz="1800">
                <a:solidFill>
                  <a:prstClr val="white"/>
                </a:solidFill>
              </a:rPr>
              <a:t>. Проект «</a:t>
            </a:r>
            <a:r>
              <a:rPr dirty="0" err="1" kern="0" lang="ru-RU" smtClean="0" spc="-169" sz="1800">
                <a:solidFill>
                  <a:prstClr val="white"/>
                </a:solidFill>
              </a:rPr>
              <a:t>Миниферма</a:t>
            </a:r>
            <a:r>
              <a:rPr dirty="0" kern="0" lang="ru-RU" smtClean="0" spc="-169" sz="1800">
                <a:solidFill>
                  <a:prstClr val="white"/>
                </a:solidFill>
              </a:rPr>
              <a:t>»</a:t>
            </a:r>
            <a:endParaRPr dirty="0" kern="0" lang="ru-RU" spc="-169" sz="180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992333"/>
              </p:ext>
            </p:extLst>
          </p:nvPr>
        </p:nvGraphicFramePr>
        <p:xfrm>
          <a:off x="5749861" y="1094279"/>
          <a:ext cx="6212289" cy="5559011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127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50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58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Площадь площадки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 </a:t>
                      </a:r>
                      <a:r>
                        <a:rPr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5</a:t>
                      </a:r>
                      <a:r>
                        <a:rPr b="0"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ea charset="-52" pitchFamily="18" typeface="PT Astra Serif"/>
                          <a:cs charset="0" panose="020B0604020202020204" pitchFamily="34" typeface="Arial"/>
                        </a:rPr>
                        <a:t> га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 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45:06:010601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941">
                <a:tc>
                  <a:txBody>
                    <a:bodyPr/>
                    <a:lstStyle/>
                    <a:p>
                      <a:pPr algn="ctr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ea charset="-52" pitchFamily="18" typeface="PT Astra Serif"/>
                          <a:cs charset="0" panose="020B0604020202020204" pitchFamily="34" typeface="Arial"/>
                        </a:rPr>
                        <a:t>Государственная</a:t>
                      </a:r>
                      <a:r>
                        <a:rPr b="0"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ea charset="-52" pitchFamily="18" typeface="PT Astra Serif"/>
                          <a:cs charset="0" panose="020B0604020202020204" pitchFamily="34" typeface="Arial"/>
                        </a:rPr>
                        <a:t> не разграниченная собственность</a:t>
                      </a:r>
                      <a:endParaRPr b="0" dirty="0" kern="120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Категория земель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Земли сельскохозяйственного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назначения</a:t>
                      </a: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6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Основные виды разрешенного использования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Земли</a:t>
                      </a:r>
                      <a:r>
                        <a:rPr baseline="0"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 населенных пунктов для сельскохозяйственного использования </a:t>
                      </a: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9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Имеется возможность подключения электроэнергии   - 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ВЛ 10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Квт.,по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порядок,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</a:rPr>
                        <a:t>Расчет стоимости подключения доступен по ссылке http://www.suenco.ru/uslugi-po-tekhnologicheskomu-prisoedineniyu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Газоснабжение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Имеется возможность  подключения к сети газораспределения. Удаленность  от газопровода 300 м.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9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Водоснабжение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Имеется скважина.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 Удаленность  500 м.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dirty="0" kern="1200" lang="ru-RU" sz="900">
                        <a:solidFill>
                          <a:schemeClr val="tx1"/>
                        </a:solidFill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96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Водоотведение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rgbClr val="FF0000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 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Необходимо предусмотреть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систему водоотведения </a:t>
                      </a:r>
                      <a:endParaRPr b="0" dirty="0" kern="1200" lang="ru-RU" smtClean="0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7030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Подъездные пути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К участку имеются подъездные дороги: асфальтовые – федеральная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автомобильная дорога Екатеринбург-Шадринск-Курган, поворот на  село </a:t>
                      </a:r>
                      <a:r>
                        <a:rPr baseline="0" dirty="0" err="1" lang="ru-RU" smtClean="0" sz="900">
                          <a:latin charset="0" pitchFamily="34" typeface="Arial"/>
                          <a:cs charset="0" pitchFamily="34" typeface="Arial"/>
                        </a:rPr>
                        <a:t>Осиновское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.</a:t>
                      </a: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8453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Механизм предоставления инвестиционной площадки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1)Предоставление земельного участка в аренду </a:t>
                      </a:r>
                      <a:r>
                        <a:rPr b="0"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 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с последующим правом выкупа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2) Выкуп объекта.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pic>
        <p:nvPicPr>
          <p:cNvPr id="13" name="Рисунок 12"/>
          <p:cNvPicPr/>
          <p:nvPr/>
        </p:nvPicPr>
        <p:blipFill>
          <a:blip r:embed="rId3"/>
          <a:srcRect b="-41" r="13"/>
          <a:stretch>
            <a:fillRect/>
          </a:stretch>
        </p:blipFill>
        <p:spPr bwMode="auto">
          <a:xfrm>
            <a:off x="840015" y="1111827"/>
            <a:ext cx="4675851" cy="331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44462" y="4468460"/>
            <a:ext cx="5117911" cy="221599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mtClean="0" sz="800"/>
              <a:t>о Предоставление земельного участка в аренду без проведения торгов в целях реализации масштабных инвестиционных проектов с последующим правом выкупа;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Субсидирование лизинга оборудования до 50%, но не более 50 млн.руб.; </a:t>
            </a:r>
          </a:p>
          <a:p>
            <a:endParaRPr dirty="0" lang="ru-RU" smtClean="0" sz="800"/>
          </a:p>
          <a:p>
            <a:r>
              <a:rPr dirty="0" lang="ru-RU" smtClean="0" sz="800"/>
              <a:t>о Возмещение затрат на проведение </a:t>
            </a:r>
            <a:r>
              <a:rPr dirty="0" err="1" lang="ru-RU" smtClean="0" sz="800"/>
              <a:t>культуртехнических</a:t>
            </a:r>
            <a:r>
              <a:rPr dirty="0" lang="ru-RU" smtClean="0" sz="800"/>
              <a:t> мероприятий до 70% затрат; </a:t>
            </a:r>
          </a:p>
          <a:p>
            <a:endParaRPr dirty="0" lang="ru-RU" smtClean="0" sz="800"/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Грантовая</a:t>
            </a:r>
            <a:r>
              <a:rPr dirty="0" lang="ru-RU" smtClean="0" sz="800"/>
              <a:t> поддержка до 70 млн. руб.;</a:t>
            </a:r>
          </a:p>
          <a:p>
            <a:endParaRPr dirty="0" lang="ru-RU" smtClean="0" sz="800"/>
          </a:p>
          <a:p>
            <a:r>
              <a:rPr dirty="0" lang="ru-RU" smtClean="0" sz="800"/>
              <a:t>о Компенсация затрат на капитальное строительство 20 % (при условии поставок производственной продукции на экспорт); </a:t>
            </a:r>
          </a:p>
          <a:p>
            <a:endParaRPr dirty="0" lang="ru-RU" smtClean="0" sz="800"/>
          </a:p>
          <a:p>
            <a:r>
              <a:rPr dirty="0" lang="ru-RU" smtClean="0" sz="800"/>
              <a:t>о Льготные кредиты, лизинг;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Субсидия на возмещение части затрат на уплату процентов по кредитам в Агропромышленном комплексе;</a:t>
            </a:r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Микрозаймы</a:t>
            </a:r>
            <a:r>
              <a:rPr dirty="0" lang="ru-RU" smtClean="0" sz="800"/>
              <a:t> Фонда </a:t>
            </a:r>
            <a:r>
              <a:rPr dirty="0" err="1" lang="ru-RU" smtClean="0" sz="800"/>
              <a:t>микрофинансирования</a:t>
            </a:r>
            <a:r>
              <a:rPr dirty="0" lang="ru-RU" smtClean="0" sz="800"/>
              <a:t> Курганской области, до 5 млн.руб. под 0,1% годовых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xmlns="" val="1671340661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1"/>
            <a:ext cx="4690753" cy="825190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7"/>
          <p:cNvSpPr txBox="1"/>
          <p:nvPr/>
        </p:nvSpPr>
        <p:spPr>
          <a:xfrm>
            <a:off x="1587068" y="66325"/>
            <a:ext cx="10311721" cy="264534"/>
          </a:xfrm>
          <a:prstGeom prst="rect">
            <a:avLst/>
          </a:prstGeom>
        </p:spPr>
        <p:txBody>
          <a:bodyPr bIns="0" lIns="0" rIns="0" rtlCol="0" tIns="18136" vert="horz" wrap="square">
            <a:spAutoFit/>
          </a:bodyPr>
          <a:lstStyle/>
          <a:p>
            <a:pPr algn="l" defTabSz="457200" eaLnBrk="1" fontAlgn="auto" hangingPunct="1" indent="0" latinLnBrk="0" lvl="0" marL="13434" marR="0" rtl="0">
              <a:lnSpc>
                <a:spcPct val="100000"/>
              </a:lnSpc>
              <a:spcBef>
                <a:spcPts val="1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ИНВЕСТИЦИОНН</a:t>
            </a:r>
            <a:r>
              <a:rPr b="1" baseline="0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АЯ ПЛОЩАДКА</a:t>
            </a:r>
            <a:endParaRPr b="0" baseline="0" cap="none" dirty="0" i="0" kern="1200" kumimoji="0" noProof="0" normalizeH="0" spc="0" strike="noStrike" sz="1600" u="none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4" y="333203"/>
            <a:ext cx="10996247" cy="515395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8" name="object 6"/>
          <p:cNvSpPr txBox="1">
            <a:spLocks noGrp="1"/>
          </p:cNvSpPr>
          <p:nvPr>
            <p:ph type="title"/>
          </p:nvPr>
        </p:nvSpPr>
        <p:spPr>
          <a:xfrm>
            <a:off x="1492173" y="447912"/>
            <a:ext cx="10858500" cy="293277"/>
          </a:xfrm>
          <a:prstGeom prst="rect">
            <a:avLst/>
          </a:prstGeom>
        </p:spPr>
        <p:txBody>
          <a:bodyPr anchor="ctr" bIns="0" lIns="0" rIns="0" rtlCol="0" tIns="16121" vert="horz" wrap="square">
            <a:spAutoFit/>
          </a:bodyPr>
          <a:lstStyle/>
          <a:p>
            <a:pPr defTabSz="967252" lvl="0" marL="1368931">
              <a:lnSpc>
                <a:spcPct val="100000"/>
              </a:lnSpc>
              <a:spcBef>
                <a:spcPts val="132"/>
              </a:spcBef>
              <a:defRPr/>
            </a:pPr>
            <a:r>
              <a:rPr dirty="0" kern="0" lang="ru-RU" smtClean="0" spc="-169" sz="1800">
                <a:solidFill>
                  <a:prstClr val="white"/>
                </a:solidFill>
              </a:rPr>
              <a:t>Земельный участок в населенном пункте </a:t>
            </a:r>
            <a:r>
              <a:rPr dirty="0" err="1" kern="0" lang="ru-RU" smtClean="0" spc="-169" sz="1800">
                <a:solidFill>
                  <a:prstClr val="white"/>
                </a:solidFill>
              </a:rPr>
              <a:t>Житниково</a:t>
            </a:r>
            <a:r>
              <a:rPr dirty="0" kern="0" lang="ru-RU" smtClean="0" spc="-169" sz="1800">
                <a:solidFill>
                  <a:prstClr val="white"/>
                </a:solidFill>
              </a:rPr>
              <a:t>. Проект «</a:t>
            </a:r>
            <a:r>
              <a:rPr dirty="0" err="1" kern="0" lang="ru-RU" smtClean="0" spc="-169" sz="1800">
                <a:solidFill>
                  <a:prstClr val="white"/>
                </a:solidFill>
              </a:rPr>
              <a:t>Миниферма</a:t>
            </a:r>
            <a:r>
              <a:rPr dirty="0" kern="0" lang="ru-RU" smtClean="0" spc="-169" sz="1800">
                <a:solidFill>
                  <a:prstClr val="white"/>
                </a:solidFill>
              </a:rPr>
              <a:t>».</a:t>
            </a:r>
            <a:endParaRPr dirty="0" kern="0" lang="ru-RU" spc="-169" sz="180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992333"/>
              </p:ext>
            </p:extLst>
          </p:nvPr>
        </p:nvGraphicFramePr>
        <p:xfrm>
          <a:off x="5749861" y="1094280"/>
          <a:ext cx="6212289" cy="530988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127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50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9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Площадь площадки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62,2</a:t>
                      </a:r>
                      <a:r>
                        <a:rPr b="0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 га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9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45:06:033301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1574">
                <a:tc>
                  <a:txBody>
                    <a:bodyPr/>
                    <a:lstStyle/>
                    <a:p>
                      <a:pPr algn="ctr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Государственная</a:t>
                      </a:r>
                      <a:r>
                        <a:rPr b="0"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 не разграниченная собственность</a:t>
                      </a:r>
                      <a:endParaRPr b="0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Категория земель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Земли</a:t>
                      </a:r>
                      <a:r>
                        <a:rPr baseline="0"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 населенных пунктов</a:t>
                      </a: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8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Основные виды разрешенного использования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Пашни, сенокосы, пастбища, (вспомогательных нет). Требуется внесение изменений территориальной зоны в ПЗЗ,  ГП в стадии разработки</a:t>
                      </a:r>
                      <a:endParaRPr b="0"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80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Имеется возможность подключения электроэнергии   - 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ВЛ 10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Квт.,по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порядок,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</a:rPr>
                        <a:t>Расчет стоимости подключения доступен по ссылке http://www.suenco.ru/uslugi-po-tekhnologicheskomu-prisoedineniyu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455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Газоснабжение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Имеется возможность  подключения к сети газораспределения. </a:t>
                      </a:r>
                    </a:p>
                    <a:p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Газопровод диаметром  219; 1,2МПа,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удаленность  от газопровода 600 </a:t>
                      </a:r>
                      <a:r>
                        <a:rPr dirty="0" err="1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м.,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по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порядок.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</a:rPr>
                        <a:t>Информация о стоимости подключения (тарифы на подключение) доступны по ссылке http://kurgangazcom.ru/prejjskuranty-tarify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1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Имеется законсервированная скважина до 400м3 в год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dirty="0" kern="1200" lang="ru-RU" sz="900">
                        <a:solidFill>
                          <a:schemeClr val="tx1"/>
                        </a:solidFill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9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Водоотведение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rgbClr val="FF0000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Необходимо предусмотреть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систему водоотведения </a:t>
                      </a:r>
                      <a:endParaRPr b="0" dirty="0" kern="1200" lang="ru-RU" smtClean="0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980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Подъездные пути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К участку имеются подъездные дороги: асфальтовые – федеральная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автомобильная дорога Екатеринбург-Шадринск-Курган, поворот  на село </a:t>
                      </a:r>
                      <a:r>
                        <a:rPr baseline="0" dirty="0" err="1" lang="ru-RU" smtClean="0" sz="900">
                          <a:latin charset="0" pitchFamily="34" typeface="Arial"/>
                          <a:cs charset="0" pitchFamily="34" typeface="Arial"/>
                        </a:rPr>
                        <a:t>Житниково</a:t>
                      </a:r>
                      <a:endParaRPr dirty="0" lang="ru-RU" smtClean="0" sz="900">
                        <a:latin charset="0" pitchFamily="34" typeface="Arial"/>
                        <a:cs charset="0" pitchFamily="34"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781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Механизм предоставления инвестиционной площадки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1)Предоставление земельного участка в аренду </a:t>
                      </a:r>
                      <a:r>
                        <a:rPr b="0"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 последующим правом выкупа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2) Выкуп объекта.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pic>
        <p:nvPicPr>
          <p:cNvPr id="12" name="Рисунок 11"/>
          <p:cNvPicPr/>
          <p:nvPr/>
        </p:nvPicPr>
        <p:blipFill>
          <a:blip r:embed="rId3"/>
          <a:srcRect b="-32" r="7"/>
          <a:stretch>
            <a:fillRect/>
          </a:stretch>
        </p:blipFill>
        <p:spPr bwMode="auto">
          <a:xfrm>
            <a:off x="897339" y="987135"/>
            <a:ext cx="4433197" cy="306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475190" y="4177514"/>
            <a:ext cx="5117911" cy="221599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mtClean="0" sz="800"/>
              <a:t>о Предоставление земельного участка в аренду без проведения торгов в целях реализации масштабных инвестиционных проектов с последующим правом выкупа;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Субсидирование лизинга оборудования до 50%, но не более 50 млн.руб.; </a:t>
            </a:r>
          </a:p>
          <a:p>
            <a:endParaRPr dirty="0" lang="ru-RU" smtClean="0" sz="800"/>
          </a:p>
          <a:p>
            <a:r>
              <a:rPr dirty="0" lang="ru-RU" smtClean="0" sz="800"/>
              <a:t>о Возмещение затрат на проведение </a:t>
            </a:r>
            <a:r>
              <a:rPr dirty="0" err="1" lang="ru-RU" smtClean="0" sz="800"/>
              <a:t>культуртехнических</a:t>
            </a:r>
            <a:r>
              <a:rPr dirty="0" lang="ru-RU" smtClean="0" sz="800"/>
              <a:t> мероприятий до 70% затрат; </a:t>
            </a:r>
          </a:p>
          <a:p>
            <a:endParaRPr dirty="0" lang="ru-RU" smtClean="0" sz="800"/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Грантовая</a:t>
            </a:r>
            <a:r>
              <a:rPr dirty="0" lang="ru-RU" smtClean="0" sz="800"/>
              <a:t> поддержка до 70 млн. руб.;</a:t>
            </a:r>
          </a:p>
          <a:p>
            <a:endParaRPr dirty="0" lang="ru-RU" smtClean="0" sz="800"/>
          </a:p>
          <a:p>
            <a:r>
              <a:rPr dirty="0" lang="ru-RU" smtClean="0" sz="800"/>
              <a:t>о Компенсация затрат на капитальное строительство 20 % (при условии поставок производственной продукции на экспорт); </a:t>
            </a:r>
          </a:p>
          <a:p>
            <a:endParaRPr dirty="0" lang="ru-RU" smtClean="0" sz="800"/>
          </a:p>
          <a:p>
            <a:r>
              <a:rPr dirty="0" lang="ru-RU" smtClean="0" sz="800"/>
              <a:t>о Льготные кредиты, лизинг;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Субсидия на возмещение части затрат на уплату процентов по кредитам в Агропромышленном комплексе;</a:t>
            </a:r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Микрозаймы</a:t>
            </a:r>
            <a:r>
              <a:rPr dirty="0" lang="ru-RU" smtClean="0" sz="800"/>
              <a:t> Фонда </a:t>
            </a:r>
            <a:r>
              <a:rPr dirty="0" err="1" lang="ru-RU" smtClean="0" sz="800"/>
              <a:t>микрофинансирования</a:t>
            </a:r>
            <a:r>
              <a:rPr dirty="0" lang="ru-RU" smtClean="0" sz="800"/>
              <a:t> Курганской области, до 5 млн.руб. под 0,1% годовых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xmlns="" val="1671340661"/>
      </p:ext>
    </p:extLst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1"/>
            <a:ext cx="4690753" cy="825190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7"/>
          <p:cNvSpPr txBox="1"/>
          <p:nvPr/>
        </p:nvSpPr>
        <p:spPr>
          <a:xfrm>
            <a:off x="1587068" y="66325"/>
            <a:ext cx="10311721" cy="264534"/>
          </a:xfrm>
          <a:prstGeom prst="rect">
            <a:avLst/>
          </a:prstGeom>
        </p:spPr>
        <p:txBody>
          <a:bodyPr bIns="0" lIns="0" rIns="0" rtlCol="0" tIns="18136" vert="horz" wrap="square">
            <a:spAutoFit/>
          </a:bodyPr>
          <a:lstStyle/>
          <a:p>
            <a:pPr algn="l" defTabSz="457200" eaLnBrk="1" fontAlgn="auto" hangingPunct="1" indent="0" latinLnBrk="0" lvl="0" marL="13434" marR="0" rtl="0">
              <a:lnSpc>
                <a:spcPct val="100000"/>
              </a:lnSpc>
              <a:spcBef>
                <a:spcPts val="1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ИНВЕСТИЦИОНН</a:t>
            </a:r>
            <a:r>
              <a:rPr b="1" baseline="0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АЯ ПЛОЩАДКА</a:t>
            </a:r>
            <a:endParaRPr b="0" baseline="0" cap="none" dirty="0" i="0" kern="1200" kumimoji="0" noProof="0" normalizeH="0" spc="0" strike="noStrike" sz="1600" u="none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4" y="333203"/>
            <a:ext cx="10996247" cy="515395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8" name="object 6"/>
          <p:cNvSpPr txBox="1">
            <a:spLocks noGrp="1"/>
          </p:cNvSpPr>
          <p:nvPr>
            <p:ph type="title"/>
          </p:nvPr>
        </p:nvSpPr>
        <p:spPr>
          <a:xfrm>
            <a:off x="1492173" y="447912"/>
            <a:ext cx="10858500" cy="293277"/>
          </a:xfrm>
          <a:prstGeom prst="rect">
            <a:avLst/>
          </a:prstGeom>
        </p:spPr>
        <p:txBody>
          <a:bodyPr anchor="ctr" bIns="0" lIns="0" rIns="0" rtlCol="0" tIns="16121" vert="horz" wrap="square">
            <a:spAutoFit/>
          </a:bodyPr>
          <a:lstStyle/>
          <a:p>
            <a:pPr defTabSz="967252" lvl="0" marL="1368931">
              <a:lnSpc>
                <a:spcPct val="100000"/>
              </a:lnSpc>
              <a:spcBef>
                <a:spcPts val="132"/>
              </a:spcBef>
              <a:defRPr/>
            </a:pPr>
            <a:r>
              <a:rPr dirty="0" kern="0" lang="ru-RU" smtClean="0" spc="-169" sz="1800">
                <a:solidFill>
                  <a:prstClr val="white"/>
                </a:solidFill>
              </a:rPr>
              <a:t>Земельный участок  д. Жилина</a:t>
            </a:r>
            <a:endParaRPr dirty="0" kern="0" lang="ru-RU" spc="-169" sz="180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992333"/>
              </p:ext>
            </p:extLst>
          </p:nvPr>
        </p:nvGraphicFramePr>
        <p:xfrm>
          <a:off x="4846320" y="1132609"/>
          <a:ext cx="7162800" cy="422910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427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35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0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Площадь </a:t>
                      </a: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земельного участка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10,6</a:t>
                      </a:r>
                      <a:r>
                        <a:rPr b="0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 га.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9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45:06:011501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877">
                <a:tc>
                  <a:txBody>
                    <a:bodyPr/>
                    <a:lstStyle/>
                    <a:p>
                      <a:pPr algn="ctr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Государственная,</a:t>
                      </a:r>
                      <a:r>
                        <a:rPr b="0"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 не разграниченная собственность</a:t>
                      </a:r>
                      <a:endParaRPr b="0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43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Категория земель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Земли населенных пунктов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Основные виды разрешенного использования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Для сельскохозяйственного производства (</a:t>
                      </a:r>
                      <a:r>
                        <a:rPr b="0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Возможность размещения плодово-ягодных  садов)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b="0" dirty="0" lang="ru-RU" smtClean="0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9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Имеется возможность подключения электроэнергии   -  ВЛ 10 (расстояние до 0,3 км.)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7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Открытый водоем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7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Водоотведение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rgbClr val="FF0000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Необходимо предусмотреть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систему водоотведения 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707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Подъездные пути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rgbClr val="FF0000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К участку имеются подъездные дороги: асфальтовые –региональная дорога направление р.п.Каргаполье – п.Каргаполье, подъезд к  д.Жилина  (до 0,5 км)</a:t>
                      </a: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800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Механизм предоставления инвестиционной площадки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1)Предоставление земельного участка в аренду 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 последующим правом выкупа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2) Выкуп объекта.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pic>
        <p:nvPicPr>
          <p:cNvPr id="12" name="Рисунок 11"/>
          <p:cNvPicPr/>
          <p:nvPr/>
        </p:nvPicPr>
        <p:blipFill rotWithShape="1">
          <a:blip cstate="print" r:embed="rId3"/>
          <a:srcRect b="-34" r="27"/>
          <a:stretch/>
        </p:blipFill>
        <p:spPr bwMode="auto">
          <a:xfrm>
            <a:off x="644235" y="1028700"/>
            <a:ext cx="4094019" cy="29821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 xmlns:lc="http://schemas.openxmlformats.org/drawingml/2006/lockedCanvas" xmlns:m="http://schemas.openxmlformats.org/officeDocument/2006/math" xmlns:mc="http://schemas.openxmlformats.org/markup-compatibility/2006" xmlns:o="urn:schemas-microsoft-com:office:office" xmlns:pic="http://schemas.openxmlformats.org/drawingml/2006/picture" xmlns:v="urn:schemas-microsoft-com:vml" xmlns:ve="http://schemas.openxmlformats.org/markup-compatibility/2006" xmlns:w="http://schemas.openxmlformats.org/wordprocessingml/2006/main" xmlns:w10="urn:schemas-microsoft-com:office:word" xmlns:w14="http://schemas.microsoft.com/office/word/2010/wordml" xmlns:wne="http://schemas.microsoft.com/office/word/2006/wordml" xmlns:wp="http://schemas.openxmlformats.org/drawingml/2006/wordprocessingDrawing" xmlns:wp14="http://schemas.microsoft.com/office/word/2010/wordprocessingDrawing" xmlns:wpc="http://schemas.microsoft.com/office/word/2010/wordprocessingCanvas" xmlns:wpg="http://schemas.microsoft.com/office/word/2010/wordprocessingGroup" xmlns:wpi="http://schemas.microsoft.com/office/word/2010/wordprocessingInk" xmlns:wps="http://schemas.microsoft.com/office/word/2010/wordprocessingShape"/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27590" y="4066677"/>
            <a:ext cx="4069101" cy="246221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mtClean="0" sz="800"/>
              <a:t>о Предоставление земельного участка в аренду без проведения торгов в целях реализации масштабных инвестиционных проектов с последующим правом выкупа;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Субсидирование лизинга оборудования до 50%, но не более 50 млн.руб.; </a:t>
            </a:r>
          </a:p>
          <a:p>
            <a:endParaRPr dirty="0" lang="ru-RU" smtClean="0" sz="800"/>
          </a:p>
          <a:p>
            <a:r>
              <a:rPr dirty="0" lang="ru-RU" smtClean="0" sz="800"/>
              <a:t>о Возмещение затрат на проведение </a:t>
            </a:r>
            <a:r>
              <a:rPr dirty="0" err="1" lang="ru-RU" smtClean="0" sz="800"/>
              <a:t>культуртехнических</a:t>
            </a:r>
            <a:r>
              <a:rPr dirty="0" lang="ru-RU" smtClean="0" sz="800"/>
              <a:t> мероприятий до 70% затрат; </a:t>
            </a:r>
          </a:p>
          <a:p>
            <a:endParaRPr dirty="0" lang="ru-RU" smtClean="0" sz="800"/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Грантовая</a:t>
            </a:r>
            <a:r>
              <a:rPr dirty="0" lang="ru-RU" smtClean="0" sz="800"/>
              <a:t> поддержка до 70 млн. руб.;</a:t>
            </a:r>
          </a:p>
          <a:p>
            <a:endParaRPr dirty="0" lang="ru-RU" smtClean="0" sz="800"/>
          </a:p>
          <a:p>
            <a:r>
              <a:rPr dirty="0" lang="ru-RU" smtClean="0" sz="800"/>
              <a:t>о Компенсация затрат на капитальное строительство 20 % (при условии поставок производственной продукции на экспорт); </a:t>
            </a:r>
          </a:p>
          <a:p>
            <a:endParaRPr dirty="0" lang="ru-RU" smtClean="0" sz="800"/>
          </a:p>
          <a:p>
            <a:r>
              <a:rPr dirty="0" lang="ru-RU" smtClean="0" sz="800"/>
              <a:t>о Льготные кредиты, лизинг;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Субсидия на возмещение части затрат на уплату процентов по кредитам в Агропромышленном комплексе;</a:t>
            </a:r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Микрозаймы</a:t>
            </a:r>
            <a:r>
              <a:rPr dirty="0" lang="ru-RU" smtClean="0" sz="800"/>
              <a:t> Фонда </a:t>
            </a:r>
            <a:r>
              <a:rPr dirty="0" err="1" lang="ru-RU" smtClean="0" sz="800"/>
              <a:t>микрофинансирования</a:t>
            </a:r>
            <a:r>
              <a:rPr dirty="0" lang="ru-RU" smtClean="0" sz="800"/>
              <a:t> Курганской области, до 5 млн.руб. под 0,1% годовых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xmlns="" val="1671340661"/>
      </p:ext>
    </p:extLst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1"/>
            <a:ext cx="4690753" cy="825190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7"/>
          <p:cNvSpPr txBox="1"/>
          <p:nvPr/>
        </p:nvSpPr>
        <p:spPr>
          <a:xfrm>
            <a:off x="1587068" y="66325"/>
            <a:ext cx="10311721" cy="264534"/>
          </a:xfrm>
          <a:prstGeom prst="rect">
            <a:avLst/>
          </a:prstGeom>
        </p:spPr>
        <p:txBody>
          <a:bodyPr bIns="0" lIns="0" rIns="0" rtlCol="0" tIns="18136" vert="horz" wrap="square">
            <a:spAutoFit/>
          </a:bodyPr>
          <a:lstStyle/>
          <a:p>
            <a:pPr algn="l" defTabSz="457200" eaLnBrk="1" fontAlgn="auto" hangingPunct="1" indent="0" latinLnBrk="0" lvl="0" marL="13434" marR="0" rtl="0">
              <a:lnSpc>
                <a:spcPct val="100000"/>
              </a:lnSpc>
              <a:spcBef>
                <a:spcPts val="1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ИНВЕСТИЦИОНН</a:t>
            </a:r>
            <a:r>
              <a:rPr b="1" baseline="0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АЯ ПЛОЩАДКА</a:t>
            </a:r>
            <a:endParaRPr b="0" baseline="0" cap="none" dirty="0" i="0" kern="1200" kumimoji="0" noProof="0" normalizeH="0" spc="0" strike="noStrike" sz="1600" u="none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4" y="333203"/>
            <a:ext cx="10996247" cy="515395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8" name="object 6"/>
          <p:cNvSpPr txBox="1">
            <a:spLocks noGrp="1"/>
          </p:cNvSpPr>
          <p:nvPr>
            <p:ph type="title"/>
          </p:nvPr>
        </p:nvSpPr>
        <p:spPr>
          <a:xfrm>
            <a:off x="1492173" y="447912"/>
            <a:ext cx="10858500" cy="293277"/>
          </a:xfrm>
          <a:prstGeom prst="rect">
            <a:avLst/>
          </a:prstGeom>
        </p:spPr>
        <p:txBody>
          <a:bodyPr anchor="ctr" bIns="0" lIns="0" rIns="0" rtlCol="0" tIns="16121" vert="horz" wrap="square">
            <a:spAutoFit/>
          </a:bodyPr>
          <a:lstStyle/>
          <a:p>
            <a:pPr defTabSz="967252" lvl="0" marL="1368931">
              <a:lnSpc>
                <a:spcPct val="100000"/>
              </a:lnSpc>
              <a:spcBef>
                <a:spcPts val="132"/>
              </a:spcBef>
              <a:defRPr/>
            </a:pPr>
            <a:r>
              <a:rPr dirty="0" kern="0" lang="ru-RU" smtClean="0" spc="-169" sz="1800">
                <a:solidFill>
                  <a:prstClr val="white"/>
                </a:solidFill>
              </a:rPr>
              <a:t>Земельный участок на въезде в р.п.Каргаполье со стороны г.Шадринска</a:t>
            </a:r>
            <a:endParaRPr dirty="0" kern="0" lang="ru-RU" spc="-169" sz="180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992333"/>
              </p:ext>
            </p:extLst>
          </p:nvPr>
        </p:nvGraphicFramePr>
        <p:xfrm>
          <a:off x="5112326" y="929643"/>
          <a:ext cx="6896793" cy="563879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3291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676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7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Площадь </a:t>
                      </a: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земельного участка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b="0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1,8 га.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0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Возможность  размещения объектов дорожного сервиса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7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cs charset="0" pitchFamily="34" typeface="Arial"/>
                        </a:rPr>
                        <a:t>45:06:030901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683">
                <a:tc>
                  <a:txBody>
                    <a:bodyPr/>
                    <a:lstStyle/>
                    <a:p>
                      <a:pPr algn="ctr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Государственная,</a:t>
                      </a:r>
                      <a:r>
                        <a:rPr b="0"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 не разграниченная собственность</a:t>
                      </a:r>
                      <a:endParaRPr b="0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3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Категория земель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Земли населенных пунктов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Основные виды разрешенного использования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Для сельскохозяйственного производства. 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ОД</a:t>
                      </a:r>
                      <a:r>
                        <a:rPr baseline="0"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РЗ- зона развития общественно-деловой зоны, Т - </a:t>
                      </a:r>
                      <a:r>
                        <a:rPr baseline="0" dirty="0" err="1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РЗ-зона</a:t>
                      </a:r>
                      <a:r>
                        <a:rPr baseline="0"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 развития застройки предприятиями по хранению и обслуживанию транспорта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42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Имеется возможность подключения электроэнергии   - 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ВЛ 10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Квт.,по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порядок,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</a:rPr>
                        <a:t>Расчет стоимости подключения доступен по ссылке http://www.suenco.ru/uslugi-po-tekhnologicheskomu-prisoedineniyu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25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Газоснабжение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Газопровод диаметром  219; 1,2МПа,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по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порядок,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</a:rPr>
                        <a:t>Информация о стоимости подключения (тарифы на подключение) доступны по ссылке http://kurgangazcom.ru/prejjskuranty-tarify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0" dirty="0" kern="1200" lang="ru-RU" smtClean="0" sz="900">
                        <a:solidFill>
                          <a:srgbClr val="FF0000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Предлагается рассмотреть альтернативы централизованному водоснабжению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Водоотведение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rgbClr val="FF0000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Предлагается рассмотреть альтернативы централизованному водоотведению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742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Подъездные пути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rgbClr val="FF0000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К участку имеются подъездные дороги: асфальтовые – федеральная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автомобильная дорога Екатеринбург-Шадринск-Курган, перекресток на въезде в р.п.Каргаполье со стороны г.Шадринска</a:t>
                      </a: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707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Механизм предоставления инвестиционной площадки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1)Предоставление земельного участка в аренду </a:t>
                      </a: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 последующим правом выкупа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2) Выкуп объекта.</a:t>
                      </a: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pic>
        <p:nvPicPr>
          <p:cNvPr id="13" name="Рисунок 12"/>
          <p:cNvPicPr/>
          <p:nvPr/>
        </p:nvPicPr>
        <p:blipFill>
          <a:blip r:embed="rId3"/>
          <a:srcRect b="-41" r="-21"/>
          <a:stretch>
            <a:fillRect/>
          </a:stretch>
        </p:blipFill>
        <p:spPr bwMode="auto">
          <a:xfrm>
            <a:off x="509155" y="966355"/>
            <a:ext cx="418476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99881" y="4163659"/>
            <a:ext cx="4110664" cy="25003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mtClean="0" sz="800"/>
              <a:t>о Предоставление земельного участка в аренду без проведения торгов в целях реализации масштабных инвестиционных проектов с последующим правом выкупа;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Субсидирование лизинга оборудования до 50%, но не более 50 млн.руб.; </a:t>
            </a:r>
          </a:p>
          <a:p>
            <a:endParaRPr dirty="0" lang="ru-RU" smtClean="0" sz="800"/>
          </a:p>
          <a:p>
            <a:r>
              <a:rPr dirty="0" lang="ru-RU" smtClean="0" sz="800"/>
              <a:t>о Возмещение затрат на проведение </a:t>
            </a:r>
            <a:r>
              <a:rPr dirty="0" err="1" lang="ru-RU" smtClean="0" sz="800"/>
              <a:t>культуртехнических</a:t>
            </a:r>
            <a:r>
              <a:rPr dirty="0" lang="ru-RU" smtClean="0" sz="800"/>
              <a:t> мероприятий до 70% затрат; </a:t>
            </a:r>
          </a:p>
          <a:p>
            <a:endParaRPr dirty="0" lang="ru-RU" smtClean="0" sz="800"/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Грантовая</a:t>
            </a:r>
            <a:r>
              <a:rPr dirty="0" lang="ru-RU" smtClean="0" sz="800"/>
              <a:t> поддержка до 70 млн. руб.;</a:t>
            </a:r>
          </a:p>
          <a:p>
            <a:endParaRPr dirty="0" lang="ru-RU" smtClean="0" sz="800"/>
          </a:p>
          <a:p>
            <a:r>
              <a:rPr dirty="0" lang="ru-RU" smtClean="0" sz="800"/>
              <a:t>о Компенсация затрат на капитальное строительство 20 % (при условии поставок производственной продукции на экспорт); </a:t>
            </a:r>
          </a:p>
          <a:p>
            <a:endParaRPr dirty="0" lang="ru-RU" smtClean="0" sz="800"/>
          </a:p>
          <a:p>
            <a:r>
              <a:rPr dirty="0" lang="ru-RU" smtClean="0" sz="800"/>
              <a:t>о Льготные кредиты, лизинг;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Субсидия на возмещение части затрат на уплату процентов по кредитам в Агропромышленном комплексе;</a:t>
            </a:r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Микрозаймы</a:t>
            </a:r>
            <a:r>
              <a:rPr dirty="0" lang="ru-RU" smtClean="0" sz="800"/>
              <a:t> Фонда </a:t>
            </a:r>
            <a:r>
              <a:rPr dirty="0" err="1" lang="ru-RU" smtClean="0" sz="800"/>
              <a:t>микрофинансирования</a:t>
            </a:r>
            <a:r>
              <a:rPr dirty="0" lang="ru-RU" smtClean="0" sz="800"/>
              <a:t> Курганской области, до 5 млн.руб. под 0,1% годовых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xmlns="" val="1671340661"/>
      </p:ext>
    </p:extLst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1"/>
            <a:ext cx="4690753" cy="825190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4" y="333203"/>
            <a:ext cx="10996247" cy="515395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8" name="object 6"/>
          <p:cNvSpPr txBox="1">
            <a:spLocks noGrp="1"/>
          </p:cNvSpPr>
          <p:nvPr>
            <p:ph type="title"/>
          </p:nvPr>
        </p:nvSpPr>
        <p:spPr>
          <a:xfrm>
            <a:off x="1492173" y="447912"/>
            <a:ext cx="10858500" cy="293277"/>
          </a:xfrm>
          <a:prstGeom prst="rect">
            <a:avLst/>
          </a:prstGeom>
        </p:spPr>
        <p:txBody>
          <a:bodyPr anchor="ctr" bIns="0" lIns="0" rIns="0" rtlCol="0" tIns="16121" vert="horz" wrap="square">
            <a:spAutoFit/>
          </a:bodyPr>
          <a:lstStyle/>
          <a:p>
            <a:pPr defTabSz="967252" lvl="0" marL="1368931">
              <a:lnSpc>
                <a:spcPct val="100000"/>
              </a:lnSpc>
              <a:spcBef>
                <a:spcPts val="132"/>
              </a:spcBef>
              <a:defRPr/>
            </a:pPr>
            <a:r>
              <a:rPr dirty="0" kern="0" lang="ru-RU" smtClean="0" spc="37" sz="1800">
                <a:solidFill>
                  <a:prstClr val="white"/>
                </a:solidFill>
              </a:rPr>
              <a:t>КОММЕРЧЕСКАЯ НЕДВИЖИМОСТЬ, ПРЕДПРИНИМАТЕЛЬСТВО</a:t>
            </a:r>
            <a:endParaRPr dirty="0" kern="0" lang="ru-RU" spc="-169" sz="1800">
              <a:solidFill>
                <a:prstClr val="white"/>
              </a:solidFill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3"/>
          <a:srcRect b="-85" r="-51"/>
          <a:stretch>
            <a:fillRect/>
          </a:stretch>
        </p:blipFill>
        <p:spPr bwMode="auto">
          <a:xfrm>
            <a:off x="893618" y="1371601"/>
            <a:ext cx="4561609" cy="29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D:\Documents and Settings\я\Рабочий стол\офис.jpg" id="15" name="Рисунок 14"/>
          <p:cNvPicPr/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3319059" y="3948545"/>
            <a:ext cx="2915486" cy="1945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7294418" y="1091045"/>
            <a:ext cx="4436917" cy="369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ru-RU" smtClean="0" spc="42" sz="1798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ПОМЕЩЕНИЯ ДЛЯ РАЗМЕЩЕНИЯ</a:t>
            </a:r>
            <a:endParaRPr dirty="0" lang="ru-RU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9880" y="1801504"/>
            <a:ext cx="505838" cy="696036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7419109" y="1818409"/>
            <a:ext cx="4551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 smtClean="0">
                <a:solidFill>
                  <a:schemeClr val="accent6">
                    <a:lumMod val="50000"/>
                  </a:schemeClr>
                </a:solidFill>
              </a:rPr>
              <a:t>Административные, деловые помещения и иная недвижимость</a:t>
            </a:r>
          </a:p>
          <a:p>
            <a:r>
              <a:rPr dirty="0" lang="ru-RU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dirty="0"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523018" y="3244494"/>
            <a:ext cx="4291445" cy="369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67252" lvl="0" marL="13434">
              <a:spcBef>
                <a:spcPts val="143"/>
              </a:spcBef>
              <a:defRPr/>
            </a:pPr>
            <a:r>
              <a:rPr b="1" dirty="0" lang="ru-RU" smtClean="0" spc="42" sz="1798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МЕРЫ ГОСПОДДЕРЖКИ:</a:t>
            </a:r>
            <a:endParaRPr dirty="0" lang="ru-RU" sz="1798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2" name="Прямоугольник 21"/>
          <p:cNvSpPr/>
          <p:nvPr/>
        </p:nvSpPr>
        <p:spPr>
          <a:xfrm flipV="1" rot="10800000">
            <a:off x="6660573" y="3713560"/>
            <a:ext cx="5351318" cy="1959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1450" lvl="0" marL="171450">
              <a:spcAft>
                <a:spcPts val="800"/>
              </a:spcAft>
              <a:buFont charset="0" panose="020B0604020202020204" pitchFamily="34" typeface="Arial"/>
              <a:buChar char="•"/>
              <a:defRPr/>
            </a:pPr>
            <a:r>
              <a:rPr b="1" dirty="0" lang="ru-RU" smtClean="0">
                <a:solidFill>
                  <a:schemeClr val="tx1">
                    <a:lumMod val="50000"/>
                    <a:lumOff val="50000"/>
                  </a:schemeClr>
                </a:solidFill>
                <a:ea charset="0" panose="020F0502020204030204" pitchFamily="34" typeface="Calibri"/>
                <a:cs charset="0" panose="02020603050405020304" pitchFamily="18" typeface="Times New Roman"/>
              </a:rPr>
              <a:t>Субсидирование до 50 % затрат, связанных с уплатой первого взноса (аванса) при заключении договора (договоров) лизинга оборудования</a:t>
            </a:r>
          </a:p>
          <a:p>
            <a:pPr indent="-171450" lvl="0" marL="171450">
              <a:spcAft>
                <a:spcPts val="800"/>
              </a:spcAft>
              <a:buFont charset="0" panose="020B0604020202020204" pitchFamily="34" typeface="Arial"/>
              <a:buChar char="•"/>
              <a:defRPr/>
            </a:pPr>
            <a:r>
              <a:rPr b="1" dirty="0" lang="ru-RU" smtClean="0">
                <a:solidFill>
                  <a:schemeClr val="tx1">
                    <a:lumMod val="50000"/>
                    <a:lumOff val="50000"/>
                  </a:schemeClr>
                </a:solidFill>
                <a:ea charset="0" panose="020F0502020204030204" pitchFamily="34" typeface="Calibri"/>
                <a:cs charset="0" panose="02020603050405020304" pitchFamily="18" typeface="Times New Roman"/>
              </a:rPr>
              <a:t>Кредитные программы </a:t>
            </a:r>
            <a:r>
              <a:rPr b="1" dirty="0" err="1" lang="ru-RU" smtClean="0">
                <a:solidFill>
                  <a:schemeClr val="tx1">
                    <a:lumMod val="50000"/>
                    <a:lumOff val="50000"/>
                  </a:schemeClr>
                </a:solidFill>
                <a:ea charset="0" panose="020F0502020204030204" pitchFamily="34" typeface="Calibri"/>
                <a:cs charset="0" panose="02020603050405020304" pitchFamily="18" typeface="Times New Roman"/>
              </a:rPr>
              <a:t>МСП-Банка</a:t>
            </a:r>
            <a:endParaRPr b="1" dirty="0" lang="ru-RU" smtClean="0">
              <a:solidFill>
                <a:schemeClr val="tx1">
                  <a:lumMod val="50000"/>
                  <a:lumOff val="50000"/>
                </a:schemeClr>
              </a:solidFill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indent="-171450" lvl="0" marL="171450">
              <a:spcAft>
                <a:spcPts val="800"/>
              </a:spcAft>
              <a:buFont charset="0" panose="020B0604020202020204" pitchFamily="34" typeface="Arial"/>
              <a:buChar char="•"/>
              <a:defRPr/>
            </a:pPr>
            <a:r>
              <a:rPr b="1" dirty="0" lang="ru-RU" smtClean="0">
                <a:solidFill>
                  <a:schemeClr val="tx1">
                    <a:lumMod val="50000"/>
                    <a:lumOff val="50000"/>
                  </a:schemeClr>
                </a:solidFill>
                <a:ea charset="0" panose="020F0502020204030204" pitchFamily="34" typeface="Calibri"/>
                <a:cs charset="0" panose="02020603050405020304" pitchFamily="18" typeface="Times New Roman"/>
              </a:rPr>
              <a:t>Предоставление гарантийного поручительства  до 17 млн. руб.</a:t>
            </a:r>
          </a:p>
        </p:txBody>
      </p:sp>
    </p:spTree>
    <p:extLst>
      <p:ext uri="{BB962C8B-B14F-4D97-AF65-F5344CB8AC3E}">
        <p14:creationId xmlns:p14="http://schemas.microsoft.com/office/powerpoint/2010/main" xmlns="" val="1671340661"/>
      </p:ext>
    </p:extLst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1"/>
            <a:ext cx="4690753" cy="825190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4" y="333203"/>
            <a:ext cx="10996247" cy="515395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8" name="object 6"/>
          <p:cNvSpPr txBox="1">
            <a:spLocks noGrp="1"/>
          </p:cNvSpPr>
          <p:nvPr>
            <p:ph type="title"/>
          </p:nvPr>
        </p:nvSpPr>
        <p:spPr>
          <a:xfrm>
            <a:off x="1492173" y="447912"/>
            <a:ext cx="10858500" cy="293277"/>
          </a:xfrm>
          <a:prstGeom prst="rect">
            <a:avLst/>
          </a:prstGeom>
        </p:spPr>
        <p:txBody>
          <a:bodyPr anchor="ctr" bIns="0" lIns="0" rIns="0" rtlCol="0" tIns="16121" vert="horz" wrap="square">
            <a:spAutoFit/>
          </a:bodyPr>
          <a:lstStyle/>
          <a:p>
            <a:pPr defTabSz="967252" lvl="0" marL="1368931">
              <a:lnSpc>
                <a:spcPct val="100000"/>
              </a:lnSpc>
              <a:spcBef>
                <a:spcPts val="132"/>
              </a:spcBef>
              <a:defRPr/>
            </a:pPr>
            <a:r>
              <a:rPr dirty="0" kern="0" lang="ru-RU" smtClean="0" spc="-169" sz="1800">
                <a:solidFill>
                  <a:prstClr val="white"/>
                </a:solidFill>
              </a:rPr>
              <a:t>Помещение для аренды в р.п.Каргаполье</a:t>
            </a:r>
            <a:endParaRPr dirty="0" kern="0" lang="ru-RU" spc="-169" sz="180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992333"/>
              </p:ext>
            </p:extLst>
          </p:nvPr>
        </p:nvGraphicFramePr>
        <p:xfrm>
          <a:off x="4846320" y="929643"/>
          <a:ext cx="7162800" cy="422512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4189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438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48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Площадь </a:t>
                      </a: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земельного участка </a:t>
                      </a:r>
                      <a:r>
                        <a:rPr b="1" dirty="0" lang="ru-RU" smtClean="0" sz="900">
                          <a:latin typeface="+mn-lt"/>
                        </a:rPr>
                        <a:t>м2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196,7</a:t>
                      </a:r>
                      <a:r>
                        <a:rPr b="0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ea charset="-52" pitchFamily="18" typeface="PT Astra Serif"/>
                          <a:cs charset="0" pitchFamily="34" typeface="Arial"/>
                        </a:rPr>
                        <a:t> га.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4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483">
                <a:tc>
                  <a:txBody>
                    <a:bodyPr/>
                    <a:lstStyle/>
                    <a:p>
                      <a:pPr algn="l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АО</a:t>
                      </a:r>
                      <a:r>
                        <a:rPr baseline="0"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 «</a:t>
                      </a:r>
                      <a:r>
                        <a:rPr baseline="0" dirty="0" err="1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Россельхозбанк</a:t>
                      </a:r>
                      <a:r>
                        <a:rPr baseline="0"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»</a:t>
                      </a: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 Характеристика</a:t>
                      </a:r>
                      <a:endParaRPr b="1"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effectLst/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Административное здание</a:t>
                      </a:r>
                      <a:endParaRPr baseline="0"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1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имеется</a:t>
                      </a:r>
                    </a:p>
                    <a:p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91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Газоснабжение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имеется</a:t>
                      </a:r>
                    </a:p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0" dirty="0" kern="1200" lang="ru-RU" smtClean="0" sz="900">
                        <a:solidFill>
                          <a:srgbClr val="FF0000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43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имеется</a:t>
                      </a:r>
                    </a:p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43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Водоотведение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имеется</a:t>
                      </a:r>
                    </a:p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7998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Подъездные пути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z="900">
                          <a:solidFill>
                            <a:srgbClr val="FF0000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Расположение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помещения в центре р.п.Каргаполье, ул.Калинина, 38,</a:t>
                      </a: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 имеются подъездные дороги к р.п.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Каргаполье </a:t>
                      </a: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: асфальтовые – федеральная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автомобильная дорога Екатеринбург-Шадринск-Курган. Перед строением имеется площадка для стоянки  легковых автомобилей. </a:t>
                      </a:r>
                      <a:endParaRPr dirty="0" lang="ru-RU" smtClean="0" sz="900">
                        <a:latin charset="0" pitchFamily="34" typeface="Arial"/>
                        <a:cs charset="0" pitchFamily="34"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761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  Дополнительная информация </a:t>
                      </a: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Дополнительная информация по телефону в территориальном подразделении АО </a:t>
                      </a:r>
                      <a:r>
                        <a:rPr dirty="0" err="1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Россельхозбанка</a:t>
                      </a:r>
                      <a:r>
                        <a:rPr baseline="0"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8 (35256) 2-17-64.</a:t>
                      </a:r>
                    </a:p>
                    <a:p>
                      <a:pPr fontAlgn="base"/>
                      <a:r>
                        <a:rPr b="1" dirty="0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Адрес</a:t>
                      </a:r>
                      <a:r>
                        <a:rPr b="0" dirty="0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: Курганская обл., </a:t>
                      </a:r>
                      <a:r>
                        <a:rPr b="0" dirty="0" err="1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Каргапольский</a:t>
                      </a:r>
                      <a:r>
                        <a:rPr b="0" dirty="0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р-н, Каргаполье пос., ул. Калинина, 38</a:t>
                      </a:r>
                    </a:p>
                    <a:p>
                      <a:pPr fontAlgn="base"/>
                      <a:r>
                        <a:rPr b="1" dirty="0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Часы работы</a:t>
                      </a:r>
                      <a:r>
                        <a:rPr b="0" dirty="0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: </a:t>
                      </a:r>
                      <a:r>
                        <a:rPr b="0" dirty="0" err="1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пн-сб</a:t>
                      </a:r>
                      <a:r>
                        <a:rPr b="0" dirty="0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08:30-16:00, перерыв 12:00-13:00</a:t>
                      </a:r>
                    </a:p>
                    <a:p>
                      <a:pPr fontAlgn="base"/>
                      <a:r>
                        <a:rPr b="1" dirty="0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Сайт</a:t>
                      </a:r>
                      <a:r>
                        <a:rPr b="0" dirty="0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: </a:t>
                      </a:r>
                      <a:r>
                        <a:rPr b="0" dirty="0" err="1" i="0" lang="ru-RU" smtClean="0" strike="noStrike" sz="900" u="none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  <a:hlinkClick r:id="rId3"/>
                        </a:rPr>
                        <a:t>www.rshb.ru</a:t>
                      </a:r>
                      <a:endParaRPr b="0" dirty="0" i="0" lang="ru-RU" smtClean="0" strike="noStrike" sz="900" u="none">
                        <a:solidFill>
                          <a:schemeClr val="tx1"/>
                        </a:solidFill>
                        <a:latin charset="0" pitchFamily="34" typeface="Arial"/>
                        <a:ea typeface="+mn-ea"/>
                        <a:cs charset="0" pitchFamily="34" typeface="Arial"/>
                      </a:endParaRPr>
                    </a:p>
                    <a:p>
                      <a:pPr fontAlgn="base"/>
                      <a:endParaRPr b="0" dirty="0" i="0" lang="ru-RU" smtClean="0" sz="900">
                        <a:solidFill>
                          <a:schemeClr val="tx1"/>
                        </a:solidFill>
                        <a:latin charset="0" pitchFamily="34" typeface="Arial"/>
                        <a:ea typeface="+mn-ea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pic>
        <p:nvPicPr>
          <p:cNvPr id="12" name="Рисунок 11"/>
          <p:cNvPicPr/>
          <p:nvPr/>
        </p:nvPicPr>
        <p:blipFill>
          <a:blip r:embed="rId4"/>
          <a:srcRect b="69" r="41"/>
          <a:stretch>
            <a:fillRect/>
          </a:stretch>
        </p:blipFill>
        <p:spPr bwMode="auto">
          <a:xfrm>
            <a:off x="917967" y="943305"/>
            <a:ext cx="3207224" cy="213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\\192.168.0.10\док\Привалова Н.Н\фото июнь 2019\IMG_3903.JPG" id="14" name="Рисунок 13"/>
          <p:cNvPicPr/>
          <p:nvPr/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933759" y="3229214"/>
            <a:ext cx="3222605" cy="19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71340661"/>
      </p:ext>
    </p:extLst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1"/>
            <a:ext cx="4690753" cy="825190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4" y="333203"/>
            <a:ext cx="10996247" cy="515395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8" name="object 6"/>
          <p:cNvSpPr txBox="1">
            <a:spLocks noGrp="1"/>
          </p:cNvSpPr>
          <p:nvPr>
            <p:ph type="title"/>
          </p:nvPr>
        </p:nvSpPr>
        <p:spPr>
          <a:xfrm>
            <a:off x="1492173" y="447912"/>
            <a:ext cx="10858500" cy="293277"/>
          </a:xfrm>
          <a:prstGeom prst="rect">
            <a:avLst/>
          </a:prstGeom>
        </p:spPr>
        <p:txBody>
          <a:bodyPr anchor="ctr" bIns="0" lIns="0" rIns="0" rtlCol="0" tIns="16121" vert="horz" wrap="square">
            <a:spAutoFit/>
          </a:bodyPr>
          <a:lstStyle/>
          <a:p>
            <a:pPr defTabSz="967252" lvl="0" marL="1368931">
              <a:lnSpc>
                <a:spcPct val="100000"/>
              </a:lnSpc>
              <a:spcBef>
                <a:spcPts val="132"/>
              </a:spcBef>
              <a:defRPr/>
            </a:pPr>
            <a:r>
              <a:rPr dirty="0" kern="0" lang="ru-RU" smtClean="0" spc="-169" sz="1800">
                <a:solidFill>
                  <a:prstClr val="white"/>
                </a:solidFill>
              </a:rPr>
              <a:t>Помещение для аренды в р.п.Каргаполье, ул.Чкалова, 19а</a:t>
            </a:r>
            <a:endParaRPr dirty="0" kern="0" lang="ru-RU" spc="-169" sz="180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992333"/>
              </p:ext>
            </p:extLst>
          </p:nvPr>
        </p:nvGraphicFramePr>
        <p:xfrm>
          <a:off x="4846320" y="929643"/>
          <a:ext cx="7162800" cy="429940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4189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438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4801"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Площадь </a:t>
                      </a: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земельного участка </a:t>
                      </a:r>
                      <a:r>
                        <a:rPr b="1" dirty="0" lang="ru-RU" smtClean="0" sz="900">
                          <a:latin typeface="+mn-lt"/>
                        </a:rPr>
                        <a:t>м2</a:t>
                      </a:r>
                      <a:endParaRPr b="1" dirty="0" lang="ru-RU" smtClean="0" sz="90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r>
                        <a:rPr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197,4</a:t>
                      </a: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4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 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483">
                <a:tc>
                  <a:txBody>
                    <a:bodyPr/>
                    <a:lstStyle/>
                    <a:p>
                      <a:pPr algn="l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err="1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Каргапольский</a:t>
                      </a:r>
                      <a:r>
                        <a:rPr baseline="0"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 РПС</a:t>
                      </a: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 Характеристика</a:t>
                      </a:r>
                      <a:endParaRPr b="1"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effectLst/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Здание магазина, одноэтажное, автономное газовое отопление, имеется водоснабжение на земельном участке  45:06:020111:146</a:t>
                      </a:r>
                      <a:endParaRPr baseline="0"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1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имеется</a:t>
                      </a:r>
                    </a:p>
                    <a:p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91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Газоснабжение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имеется</a:t>
                      </a:r>
                    </a:p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0" dirty="0" kern="1200" lang="ru-RU" smtClean="0" sz="900">
                        <a:solidFill>
                          <a:srgbClr val="FF0000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43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Водоснабжение 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имеется</a:t>
                      </a:r>
                    </a:p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43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Водоотведение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имеется</a:t>
                      </a:r>
                    </a:p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7998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Подъездные пути</a:t>
                      </a:r>
                      <a:endParaRPr b="1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Расположение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помещения в р.п.Каргаполье, ул.Чкалова 19а,</a:t>
                      </a: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 имеются подъездные дороги к р.п.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Каргаполье </a:t>
                      </a: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: асфальтовые – федеральная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автомобильная дорога Екатеринбург-Шадринск-Курган. Перед строением имеется площадка для стоянки  легковых автомобилей.</a:t>
                      </a:r>
                      <a:endParaRPr dirty="0" lang="ru-RU" smtClean="0" sz="900">
                        <a:latin charset="0" pitchFamily="34" typeface="Arial"/>
                        <a:cs charset="0" pitchFamily="34"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761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  Дополнительная информация </a:t>
                      </a: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Дополнительная информация по телефону в Каргапольском</a:t>
                      </a:r>
                      <a:r>
                        <a:rPr baseline="0"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РПС 8 (35256) 2-15-33, 8 (35256)2-17-65 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.</a:t>
                      </a:r>
                      <a:r>
                        <a:rPr baseline="0"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Обращаться по адресу</a:t>
                      </a:r>
                      <a:r>
                        <a:rPr b="0" dirty="0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: Курганская обл., </a:t>
                      </a:r>
                      <a:r>
                        <a:rPr b="0" dirty="0" err="1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Каргапольский</a:t>
                      </a:r>
                      <a:r>
                        <a:rPr b="0" dirty="0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р-н, Каргаполье пос., ул. Пушкина 28а</a:t>
                      </a:r>
                      <a:endParaRPr b="0" baseline="0" dirty="0" i="0" lang="ru-RU" smtClean="0" sz="900">
                        <a:solidFill>
                          <a:schemeClr val="tx1"/>
                        </a:solidFill>
                        <a:latin charset="0" pitchFamily="34" typeface="Arial"/>
                        <a:ea typeface="+mn-ea"/>
                        <a:cs charset="0" pitchFamily="34" typeface="Arial"/>
                      </a:endParaRPr>
                    </a:p>
                    <a:p>
                      <a:pPr fontAlgn="base"/>
                      <a:r>
                        <a:rPr b="0" baseline="0" dirty="0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Примечание: на фото схема земельного участка.</a:t>
                      </a:r>
                    </a:p>
                    <a:p>
                      <a:pPr fontAlgn="base"/>
                      <a:r>
                        <a:rPr b="0" baseline="0" dirty="0" i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Цена договорная, возможна продажа.</a:t>
                      </a:r>
                      <a:endParaRPr b="0" dirty="0" i="0" lang="ru-RU" smtClean="0" sz="900">
                        <a:solidFill>
                          <a:schemeClr val="tx1"/>
                        </a:solidFill>
                        <a:latin charset="0" pitchFamily="34" typeface="Arial"/>
                        <a:ea typeface="+mn-ea"/>
                        <a:cs charset="0" pitchFamily="34" typeface="Arial"/>
                      </a:endParaRPr>
                    </a:p>
                    <a:p>
                      <a:pPr fontAlgn="base"/>
                      <a:endParaRPr b="0" dirty="0" i="0" lang="ru-RU" smtClean="0" sz="900">
                        <a:solidFill>
                          <a:schemeClr val="tx1"/>
                        </a:solidFill>
                        <a:latin charset="0" pitchFamily="34" typeface="Arial"/>
                        <a:ea typeface="+mn-ea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/>
          <p:nvPr/>
        </p:nvPicPr>
        <p:blipFill>
          <a:blip r:embed="rId3"/>
          <a:srcRect b="48" r="37"/>
          <a:stretch>
            <a:fillRect/>
          </a:stretch>
        </p:blipFill>
        <p:spPr bwMode="auto">
          <a:xfrm>
            <a:off x="831273" y="1267691"/>
            <a:ext cx="3877824" cy="291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7134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8871756"/>
              </p:ext>
            </p:extLst>
          </p:nvPr>
        </p:nvGraphicFramePr>
        <p:xfrm>
          <a:off x="1091821" y="245660"/>
          <a:ext cx="9949218" cy="509470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446529">
                  <a:extLst>
                    <a:ext uri="{9D8B030D-6E8A-4147-A177-3AD203B41FA5}">
                      <a16:colId xmlns:a16="http://schemas.microsoft.com/office/drawing/2014/main" xmlns="" val="1212636512"/>
                    </a:ext>
                  </a:extLst>
                </a:gridCol>
                <a:gridCol w="7502689">
                  <a:extLst>
                    <a:ext uri="{9D8B030D-6E8A-4147-A177-3AD203B41FA5}">
                      <a16:colId xmlns:a16="http://schemas.microsoft.com/office/drawing/2014/main" xmlns="" val="2927713543"/>
                    </a:ext>
                  </a:extLst>
                </a:gridCol>
              </a:tblGrid>
              <a:tr h="3282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Муниципальное образование Каргапольский</a:t>
                      </a:r>
                      <a:r>
                        <a:rPr lang="ru-RU" sz="1400" baseline="0" dirty="0" smtClean="0"/>
                        <a:t> район Курганской области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4572642"/>
                  </a:ext>
                </a:extLst>
              </a:tr>
              <a:tr h="3072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Площадь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319330 га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8295768"/>
                  </a:ext>
                </a:extLst>
              </a:tr>
              <a:tr h="3072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Численность населения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/>
                        <a:t>29000</a:t>
                      </a:r>
                      <a:r>
                        <a:rPr lang="ru-RU" sz="1400" baseline="0" dirty="0" smtClean="0"/>
                        <a:t> человек (по состоянию на 01.01.2021 года)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645144"/>
                  </a:ext>
                </a:extLst>
              </a:tr>
              <a:tr h="5039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Расстояние до аэропорта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/>
                        <a:t>ОАО «Аэропорт Курган» р</a:t>
                      </a:r>
                      <a:r>
                        <a:rPr lang="ru-RU" sz="1400" dirty="0" smtClean="0"/>
                        <a:t>асположен в городе</a:t>
                      </a:r>
                      <a:r>
                        <a:rPr lang="ru-RU" sz="1400" baseline="0" dirty="0" smtClean="0"/>
                        <a:t> Кургане</a:t>
                      </a:r>
                      <a:r>
                        <a:rPr lang="ru-RU" sz="1400" dirty="0" smtClean="0"/>
                        <a:t>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kern="1200" dirty="0" smtClean="0"/>
                        <a:t>Расстояние до аэропорта 100 км.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PT Astra Serif" pitchFamily="18" charset="-52"/>
                        <a:ea typeface="PT Astra Serif" pitchFamily="18" charset="-5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7266253"/>
                  </a:ext>
                </a:extLst>
              </a:tr>
              <a:tr h="99628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Расстояние</a:t>
                      </a:r>
                      <a:r>
                        <a:rPr lang="ru-RU" sz="1400" baseline="0" dirty="0" smtClean="0"/>
                        <a:t> до ж/д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В</a:t>
                      </a:r>
                      <a:r>
                        <a:rPr lang="ru-RU" sz="1400" baseline="0" dirty="0" smtClean="0"/>
                        <a:t> Каргапольском районе две железнодорожных станции ст.Каргаполье (расстояние от районного центра  до станции составляет 20 км) и ст. </a:t>
                      </a:r>
                      <a:r>
                        <a:rPr lang="ru-RU" sz="1400" baseline="0" dirty="0" err="1" smtClean="0"/>
                        <a:t>Кособродск</a:t>
                      </a:r>
                      <a:r>
                        <a:rPr lang="ru-RU" sz="1400" baseline="0" dirty="0" smtClean="0"/>
                        <a:t> (расстояние от районного центра до станции составляет 35 км). </a:t>
                      </a:r>
                      <a:r>
                        <a:rPr lang="ru-RU" sz="1400" kern="1200" baseline="0" dirty="0" smtClean="0"/>
                        <a:t>Свердловская</a:t>
                      </a:r>
                      <a:r>
                        <a:rPr lang="ru-RU" sz="1400" kern="1200" dirty="0" smtClean="0"/>
                        <a:t> железнодорожная дорога проходит</a:t>
                      </a:r>
                      <a:r>
                        <a:rPr lang="ru-RU" sz="1400" kern="1200" baseline="0" dirty="0" smtClean="0"/>
                        <a:t> через район с запада на восток (Екатеринбург-Каменск –Уральский-Шадринск-Курган)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7527184"/>
                  </a:ext>
                </a:extLst>
              </a:tr>
              <a:tr h="22429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Наличие учебных</a:t>
                      </a:r>
                      <a:r>
                        <a:rPr lang="ru-RU" sz="1400" baseline="0" dirty="0" smtClean="0"/>
                        <a:t> заведений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/>
                        <a:t>На территории района расположены средние</a:t>
                      </a:r>
                      <a:r>
                        <a:rPr lang="ru-RU" sz="1400" kern="1200" baseline="0" dirty="0" smtClean="0"/>
                        <a:t> специальные учебные</a:t>
                      </a:r>
                      <a:r>
                        <a:rPr lang="ru-RU" sz="1400" kern="1200" dirty="0" smtClean="0"/>
                        <a:t> заведения, готовящие специалистов в различных сферах деятельности:</a:t>
                      </a:r>
                    </a:p>
                    <a:p>
                      <a:pPr algn="just"/>
                      <a:endParaRPr lang="ru-RU" sz="1400" kern="1200" dirty="0" smtClean="0"/>
                    </a:p>
                    <a:p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Чашинский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государственный аграрно-технологический колледж- филиал ФГБОУ ВО «Курганская государственная с/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х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академия им. Мальцева Т.С.». Осуществляется подготовка кадров по профессиям: бухгалтер, технолог общественного питания.;</a:t>
                      </a:r>
                    </a:p>
                    <a:p>
                      <a:endParaRPr lang="ru-RU" sz="1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-ГБПОУ «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Кособродский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профессиональный техникум». Осуществляется подготовка кадров по профессиям: мастер общестроительных работ, сварщик, повар-кондитер, мастер лесного хозяйства., лесное и лесопарковое хозяйство, мастер столярного и мебельного производства, мастер столярно-плотницких, паркетных и стекольных работ, каменщик.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6726494"/>
                  </a:ext>
                </a:extLst>
              </a:tr>
            </a:tbl>
          </a:graphicData>
        </a:graphic>
      </p:graphicFrame>
      <p:pic>
        <p:nvPicPr>
          <p:cNvPr id="14" name="Содержимое 5" descr="Изображение 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6662" y="5527343"/>
            <a:ext cx="2579427" cy="11259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5" name="Рисунок 14" descr="D:\Documents and Settings\я\Рабочий стол\папка для фото о районе\парк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81433" y="5527343"/>
            <a:ext cx="2579426" cy="10918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8" name="Содержимое 13" descr="E:\temp\Мирошниченко О.Р\фото\в юбилейный буклет\все ФОТО\фото в буклет\_BIA0234.JP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420668" y="5556334"/>
            <a:ext cx="2292824" cy="10901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7647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1"/>
            <a:ext cx="4690753" cy="825190"/>
          </a:xfrm>
          <a:custGeom>
            <a:avLst/>
            <a:gdLst/>
            <a:ahLst/>
            <a:cxnLst/>
            <a:rect l="l" t="t" r="r" b="b"/>
            <a:pathLst>
              <a:path w="4775200" h="1216025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0" tIns="0" rIns="0" bIns="0" rtlCol="0"/>
          <a:lstStyle/>
          <a:p>
            <a:pPr marL="0" marR="0" lvl="0" indent="0" algn="l" defTabSz="967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4" b="0" i="0" u="none" strike="noStrike" kern="1200" cap="none" spc="0" normalizeH="0" baseline="0" noProof="0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4" y="333203"/>
            <a:ext cx="10996247" cy="515395"/>
          </a:xfrm>
          <a:custGeom>
            <a:avLst/>
            <a:gdLst/>
            <a:ahLst/>
            <a:cxnLst/>
            <a:rect l="l" t="t" r="r" b="b"/>
            <a:pathLst>
              <a:path w="9635490" h="74676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l="l" t="t" r="r" b="b"/>
            <a:pathLst>
              <a:path w="1056640" h="454025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bject 6"/>
          <p:cNvSpPr txBox="1">
            <a:spLocks noGrp="1"/>
          </p:cNvSpPr>
          <p:nvPr>
            <p:ph type="title"/>
          </p:nvPr>
        </p:nvSpPr>
        <p:spPr>
          <a:xfrm>
            <a:off x="1492173" y="447912"/>
            <a:ext cx="10858500" cy="293277"/>
          </a:xfrm>
          <a:prstGeom prst="rect">
            <a:avLst/>
          </a:prstGeom>
        </p:spPr>
        <p:txBody>
          <a:bodyPr vert="horz" wrap="square" lIns="0" tIns="16121" rIns="0" bIns="0" rtlCol="0" anchor="ctr">
            <a:spAutoFit/>
          </a:bodyPr>
          <a:lstStyle/>
          <a:p>
            <a:pPr marL="1368931" lvl="0" defTabSz="967252">
              <a:lnSpc>
                <a:spcPct val="100000"/>
              </a:lnSpc>
              <a:spcBef>
                <a:spcPts val="132"/>
              </a:spcBef>
              <a:defRPr/>
            </a:pPr>
            <a:r>
              <a:rPr lang="ru-RU" sz="1800" kern="0" spc="-169" dirty="0" smtClean="0">
                <a:solidFill>
                  <a:prstClr val="white"/>
                </a:solidFill>
              </a:rPr>
              <a:t>Помещение для  продажи или аренды в </a:t>
            </a:r>
            <a:r>
              <a:rPr lang="ru-RU" sz="1800" kern="0" spc="-169" dirty="0" err="1" smtClean="0">
                <a:solidFill>
                  <a:prstClr val="white"/>
                </a:solidFill>
              </a:rPr>
              <a:t>Каргапольский</a:t>
            </a:r>
            <a:r>
              <a:rPr lang="ru-RU" sz="1800" kern="0" spc="-169" dirty="0" smtClean="0">
                <a:solidFill>
                  <a:prstClr val="white"/>
                </a:solidFill>
              </a:rPr>
              <a:t> район, </a:t>
            </a:r>
            <a:r>
              <a:rPr lang="ru-RU" sz="1800" kern="0" spc="-169" dirty="0" err="1" smtClean="0">
                <a:solidFill>
                  <a:prstClr val="white"/>
                </a:solidFill>
              </a:rPr>
              <a:t>с.Тагильское</a:t>
            </a:r>
            <a:r>
              <a:rPr lang="ru-RU" sz="1800" kern="0" spc="-169" dirty="0" smtClean="0">
                <a:solidFill>
                  <a:prstClr val="white"/>
                </a:solidFill>
              </a:rPr>
              <a:t>, ул.Октябрьская, 31</a:t>
            </a:r>
            <a:endParaRPr lang="ru-RU" sz="1800" kern="0" spc="-169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992333"/>
              </p:ext>
            </p:extLst>
          </p:nvPr>
        </p:nvGraphicFramePr>
        <p:xfrm>
          <a:off x="4655128" y="929643"/>
          <a:ext cx="7398328" cy="425853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5071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91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4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Площадь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земельного участка </a:t>
                      </a:r>
                      <a:r>
                        <a:rPr lang="ru-RU" sz="900" b="1" dirty="0" smtClean="0">
                          <a:latin typeface="+mn-lt"/>
                        </a:rPr>
                        <a:t>м2</a:t>
                      </a:r>
                      <a:endParaRPr lang="ru-RU" sz="9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T Astra Serif" pitchFamily="18" charset="-52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емельный участок площадью</a:t>
                      </a:r>
                      <a:r>
                        <a:rPr lang="ru-RU" sz="9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741 кв.м, Общая площадь здания 354 кв.м..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4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Кадастровый номер участка/квартала  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T Astra Serif" pitchFamily="18" charset="-52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T Astra Serif" pitchFamily="18" charset="-52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4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Собственник 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T Astra Serif" pitchFamily="18" charset="-52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Самокрутова</a:t>
                      </a:r>
                      <a:r>
                        <a:rPr lang="ru-RU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Л.Н.</a:t>
                      </a:r>
                      <a:endParaRPr lang="ru-RU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Характеристика</a:t>
                      </a:r>
                      <a:endParaRPr lang="ru-RU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Здание состоит из магазина и кондитерского производства. В помещении пластиковые окна, автономное газовое отопление, централизованное водоснабжение. Установлены кондиционеры, камеры видеонаблюдения. Имеется складское помещение. Действующее оборудование остается.</a:t>
                      </a:r>
                      <a:endParaRPr lang="ru-RU" sz="900" baseline="0" dirty="0" smtClean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1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Электроснабжение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T Astra Serif" pitchFamily="18" charset="-52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имеется</a:t>
                      </a:r>
                    </a:p>
                    <a:p>
                      <a:endParaRPr lang="ru-RU" sz="900" dirty="0" smtClean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91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Газоснабжение 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T Astra Serif" pitchFamily="18" charset="-52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имеется</a:t>
                      </a:r>
                    </a:p>
                  </a:txBody>
                  <a:tcPr marL="8255" marR="8255" marT="8255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43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Водоснабжение 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T Astra Serif" pitchFamily="18" charset="-52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имеется</a:t>
                      </a:r>
                    </a:p>
                  </a:txBody>
                  <a:tcPr marL="8255" marR="8255" marT="8255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43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Водоотведение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T Astra Serif" pitchFamily="18" charset="-52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имеется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541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Подъездные пути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T Astra Serif" pitchFamily="18" charset="-52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Расположение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помещения в центре </a:t>
                      </a:r>
                      <a:r>
                        <a:rPr lang="ru-RU" sz="900" baseline="0" dirty="0" err="1" smtClean="0">
                          <a:latin typeface="Arial" pitchFamily="34" charset="0"/>
                          <a:cs typeface="Arial" pitchFamily="34" charset="0"/>
                        </a:rPr>
                        <a:t>с.Тагильское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 имеются удобные подъездные дороги. Асфальт, расстояния до р.п.Каргаполье 3 км.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ru-RU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761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Дополнительная информация </a:t>
                      </a:r>
                    </a:p>
                  </a:txBody>
                  <a:tcPr marL="8255" marR="8255" marT="8255" marB="0"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Дополнительная информация по телефону </a:t>
                      </a:r>
                      <a:r>
                        <a:rPr lang="ru-RU" sz="900" baseline="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8 9129718237</a:t>
                      </a:r>
                      <a:r>
                        <a:rPr lang="ru-RU" sz="900" dirty="0" smtClean="0"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fontAlgn="base"/>
                      <a:r>
                        <a:rPr lang="ru-RU" sz="9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Обращаться</a:t>
                      </a:r>
                      <a:r>
                        <a:rPr lang="ru-RU" sz="900" b="1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 адресу: </a:t>
                      </a:r>
                      <a:r>
                        <a:rPr lang="ru-RU" sz="9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Курганская обл., </a:t>
                      </a:r>
                      <a:r>
                        <a:rPr lang="ru-RU" sz="900" b="0" i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Каргапольский</a:t>
                      </a:r>
                      <a:r>
                        <a:rPr lang="ru-RU" sz="9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р-н, </a:t>
                      </a:r>
                      <a:r>
                        <a:rPr lang="ru-RU" sz="900" b="0" i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с.Тагильское</a:t>
                      </a:r>
                      <a:r>
                        <a:rPr lang="ru-RU" sz="9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ул.Октябрьская,31</a:t>
                      </a:r>
                    </a:p>
                    <a:p>
                      <a:pPr fontAlgn="base"/>
                      <a:r>
                        <a:rPr lang="ru-RU" sz="9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Цена продажи 5млн.500 тыс.рублей, цена аренды договорная.</a:t>
                      </a:r>
                      <a:endParaRPr lang="ru-RU" sz="900" b="0" i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fontAlgn="base"/>
                      <a:endParaRPr lang="ru-RU" sz="900" b="0" i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255" marR="8255" marT="8255" marB="0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pic>
        <p:nvPicPr>
          <p:cNvPr id="1026" name="Picture 2" descr="D:\!Важные папки ОС\Рабочий стол\83f27226e7d3435ad028f53acdbf786818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108" y="1132607"/>
            <a:ext cx="3900055" cy="2852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7134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5212657"/>
              </p:ext>
            </p:extLst>
          </p:nvPr>
        </p:nvGraphicFramePr>
        <p:xfrm>
          <a:off x="1173707" y="142852"/>
          <a:ext cx="9921923" cy="4394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439817">
                  <a:extLst>
                    <a:ext uri="{9D8B030D-6E8A-4147-A177-3AD203B41FA5}">
                      <a16:colId xmlns:a16="http://schemas.microsoft.com/office/drawing/2014/main" xmlns="" val="1212636512"/>
                    </a:ext>
                  </a:extLst>
                </a:gridCol>
                <a:gridCol w="7482106">
                  <a:extLst>
                    <a:ext uri="{9D8B030D-6E8A-4147-A177-3AD203B41FA5}">
                      <a16:colId xmlns:a16="http://schemas.microsoft.com/office/drawing/2014/main" xmlns="" val="2927713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Муниципальное образование Каргапольский</a:t>
                      </a:r>
                      <a:r>
                        <a:rPr lang="ru-RU" sz="1400" baseline="0" dirty="0" smtClean="0"/>
                        <a:t> район Курганской области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4572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Субъекты предпринимательства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В районе работает</a:t>
                      </a:r>
                      <a:r>
                        <a:rPr lang="ru-RU" sz="1400" baseline="0" dirty="0" smtClean="0"/>
                        <a:t> 526 субъектов малого и среднего предпринимательства (по состоянию на 01.01.2021года), из них:</a:t>
                      </a:r>
                    </a:p>
                    <a:p>
                      <a:pPr algn="just"/>
                      <a:r>
                        <a:rPr lang="ru-RU" sz="1400" baseline="0" dirty="0" smtClean="0"/>
                        <a:t>-средние предприятия  (юридические лица)– 3;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dirty="0" smtClean="0"/>
                        <a:t> малых  и микро предприятий (</a:t>
                      </a:r>
                      <a:r>
                        <a:rPr lang="ru-RU" sz="1400" baseline="0" dirty="0" smtClean="0"/>
                        <a:t>юридических лица) - 131</a:t>
                      </a:r>
                      <a:r>
                        <a:rPr lang="ru-RU" sz="1400" dirty="0" smtClean="0"/>
                        <a:t>;</a:t>
                      </a:r>
                      <a:endParaRPr lang="ru-RU" sz="1400" baseline="0" dirty="0" smtClean="0"/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baseline="0" dirty="0" smtClean="0"/>
                        <a:t> индивидуальных предпринимателей – 392.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889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Крупные</a:t>
                      </a:r>
                      <a:r>
                        <a:rPr lang="ru-RU" sz="1400" baseline="0" dirty="0" smtClean="0"/>
                        <a:t> предприятия</a:t>
                      </a:r>
                      <a:endParaRPr lang="ru-RU" sz="14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/>
                        <a:t>На предприятиях района выпускается: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kern="1200" baseline="0" dirty="0" smtClean="0"/>
                        <a:t>арматура трубопроводная и металлоизделия (ООО «Каргапольский машиностроительный завод»;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kern="1200" baseline="0" dirty="0" smtClean="0"/>
                        <a:t>керамический облицовочный кирпич высокого качества (ООО «Завод керамических материалов»);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kern="1200" baseline="0" dirty="0" smtClean="0"/>
                        <a:t>все виды продукции лесопереработки (ООО «ДОЗ </a:t>
                      </a:r>
                      <a:r>
                        <a:rPr lang="ru-RU" sz="1400" kern="1200" baseline="0" dirty="0" err="1" smtClean="0"/>
                        <a:t>Кособродск</a:t>
                      </a:r>
                      <a:r>
                        <a:rPr lang="ru-RU" sz="1400" kern="1200" baseline="0" dirty="0" smtClean="0"/>
                        <a:t>», ООО «Гарант», ООО «Заурал-Лес», ООО «Лес-Комплект», ООО «Каргапольский леспромхоз», ООО «</a:t>
                      </a:r>
                      <a:r>
                        <a:rPr lang="ru-RU" sz="1400" kern="1200" baseline="0" dirty="0" err="1" smtClean="0"/>
                        <a:t>КосМос</a:t>
                      </a:r>
                      <a:r>
                        <a:rPr lang="ru-RU" sz="1400" kern="1200" baseline="0" dirty="0" smtClean="0"/>
                        <a:t> СП»);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kern="1200" baseline="0" dirty="0" smtClean="0"/>
                        <a:t>-все виды хлебобулочных и кондитерских изделий (ООО «Союз», СППСК «Надежда», ООО «Хлеб», ООО «Пекарня Урал»).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ru-RU" sz="1400" kern="1200" baseline="0" dirty="0" smtClean="0"/>
                        <a:t>В районе выращивается зерно и развивается животноводство (АО «Долговское», ООО «</a:t>
                      </a:r>
                      <a:r>
                        <a:rPr lang="ru-RU" sz="1400" kern="1200" baseline="0" dirty="0" err="1" smtClean="0"/>
                        <a:t>Агроинвест</a:t>
                      </a:r>
                      <a:r>
                        <a:rPr lang="ru-RU" sz="1400" kern="1200" baseline="0" dirty="0" smtClean="0"/>
                        <a:t>»,  ООО «</a:t>
                      </a:r>
                      <a:r>
                        <a:rPr lang="ru-RU" sz="1400" kern="1200" baseline="0" dirty="0" err="1" smtClean="0"/>
                        <a:t>Уралхлебопродукт</a:t>
                      </a:r>
                      <a:r>
                        <a:rPr lang="ru-RU" sz="1400" kern="1200" baseline="0" dirty="0" smtClean="0"/>
                        <a:t>», ООО «Агрокомплекс «Каргапольский», ООО «АПК </a:t>
                      </a:r>
                      <a:r>
                        <a:rPr lang="ru-RU" sz="1400" kern="1200" baseline="0" dirty="0" err="1" smtClean="0"/>
                        <a:t>Сельхозпродукт</a:t>
                      </a:r>
                      <a:r>
                        <a:rPr lang="ru-RU" sz="1400" kern="1200" baseline="0" dirty="0" smtClean="0"/>
                        <a:t>»).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ru-RU" sz="1400" kern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2312382"/>
                  </a:ext>
                </a:extLst>
              </a:tr>
            </a:tbl>
          </a:graphicData>
        </a:graphic>
      </p:graphicFrame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0173" y="5268036"/>
            <a:ext cx="1601758" cy="1392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D:\Documents and Settings\я\Рабочий стол\фото для фурнала\0_17bfde_27d0826f_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2410" y="5229175"/>
            <a:ext cx="2226576" cy="1434888"/>
          </a:xfrm>
          <a:prstGeom prst="rect">
            <a:avLst/>
          </a:prstGeom>
          <a:noFill/>
        </p:spPr>
      </p:pic>
      <p:pic>
        <p:nvPicPr>
          <p:cNvPr id="11" name="Рисунок 10" descr="D:\Documents and Settings\я\Рабочий стол\НН\развитие МО выступления\ИВЕСТ_2019\фото инвест 2019_КАРГАПОЛЬЕ\2 квартал 2019\ООО КМЗ\модернизация оборудования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7475" y="5268037"/>
            <a:ext cx="1910687" cy="136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Documents and Settings\я\Рабочий стол\папка для фото о районе\Изготовление мебельного щита 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38030" y="5281684"/>
            <a:ext cx="1883392" cy="135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648968" y="5325860"/>
            <a:ext cx="1842448" cy="1266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8063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230" y="284219"/>
            <a:ext cx="10290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Перечень </a:t>
            </a:r>
            <a:r>
              <a:rPr lang="ru-RU" sz="1400" b="1" dirty="0">
                <a:solidFill>
                  <a:prstClr val="black"/>
                </a:solidFill>
                <a:latin typeface="Arial" pitchFamily="34" charset="0"/>
                <a:ea typeface="PT Astra Serif" pitchFamily="18" charset="-52"/>
                <a:cs typeface="Arial" pitchFamily="34" charset="0"/>
              </a:rPr>
              <a:t>инвестиционных площадок (земельных участков), находящихся в государственной  собственности, собственности субъекта РФ или муниципальной собственности, а также частные </a:t>
            </a:r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ea typeface="PT Astra Serif" pitchFamily="18" charset="-52"/>
                <a:cs typeface="Arial" pitchFamily="34" charset="0"/>
              </a:rPr>
              <a:t>площадки 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ea typeface="PT Astra Serif" pitchFamily="18" charset="-52"/>
                <a:cs typeface="Arial" pitchFamily="34" charset="0"/>
              </a:rPr>
              <a:t>МО Каргапольский район Курганской области</a:t>
            </a:r>
          </a:p>
          <a:p>
            <a:pPr algn="ctr"/>
            <a:endParaRPr lang="ru-RU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3080" y="1323837"/>
          <a:ext cx="11095631" cy="5000343"/>
        </p:xfrm>
        <a:graphic>
          <a:graphicData uri="http://schemas.openxmlformats.org/drawingml/2006/table">
            <a:tbl>
              <a:tblPr/>
              <a:tblGrid>
                <a:gridCol w="500527"/>
                <a:gridCol w="2608770"/>
                <a:gridCol w="2120265"/>
                <a:gridCol w="1366392"/>
                <a:gridCol w="3285025"/>
                <a:gridCol w="1214652"/>
              </a:tblGrid>
              <a:tr h="34527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площадки (месторасположение)</a:t>
                      </a: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Форма собственности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Площадь (га)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Разрешенное использование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Номер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слайда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123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участок, 45:06:032201:243, вблизи деревни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Вяткино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восточнее. 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разграниченная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собственность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1,2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размещения промышленных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объектов (Для пищевой промышленности)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6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участок, 45:06:030301:134, вблизи деревни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Мурзина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восточнее. (Для производства кирпича)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разграниченная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собственность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размещения промышленных объектов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6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участок, 45:06:012301, вблизи поселка Каргаполье, северо-восточнее. (Для перерабатывающей промышленности)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разграниченная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собственность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15,5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размещения промышленных объектов, коммунальные и складские объекты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6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участок, 45:06:020202, вблизи деревни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Тамакулье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(р.п.Каргаполье), восточнее на возвышенности. (Для сферы туризма, отдыха)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разграниченная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собственность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3,6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земли населенных пунктов, существующий природный ландшафт,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вспомогательные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строения для отдыха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6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участок,45:06:040701:1032, вблизи деревни Жикино, восточнее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муниципальная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352,8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сельскохозяйственного производства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676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участок, 45:06:033701, вблизи деревни Заря, южнее. (Для животноводства)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разграниченная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собственность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67,5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земли населенных пунктов, для сельскохозяйственного использования, зона развития общественно-деловой зоны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6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участок вблизи деревни Скоробогатова. (Для животноводства) 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разграниченная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собственность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Земли населенных пунктов, для сельскохозяйственного использования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1000" dirty="0" smtClean="0"/>
                        <a:t>12</a:t>
                      </a:r>
                      <a:endParaRPr lang="ru-RU" sz="1000" dirty="0"/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217" y="284219"/>
            <a:ext cx="110273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Перечень </a:t>
            </a:r>
            <a:r>
              <a:rPr lang="ru-RU" sz="1400" b="1" dirty="0">
                <a:solidFill>
                  <a:prstClr val="black"/>
                </a:solidFill>
                <a:latin typeface="Arial" pitchFamily="34" charset="0"/>
                <a:ea typeface="PT Astra Serif" pitchFamily="18" charset="-52"/>
                <a:cs typeface="Arial" pitchFamily="34" charset="0"/>
              </a:rPr>
              <a:t>инвестиционных площадок (земельных участков), находящихся в государственной  собственности, собственности субъекта РФ или муниципальной собственности, а также частные площадки</a:t>
            </a:r>
            <a:endParaRPr lang="ru-RU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2391" y="1146412"/>
          <a:ext cx="11068332" cy="4593881"/>
        </p:xfrm>
        <a:graphic>
          <a:graphicData uri="http://schemas.openxmlformats.org/drawingml/2006/table">
            <a:tbl>
              <a:tblPr/>
              <a:tblGrid>
                <a:gridCol w="322023"/>
                <a:gridCol w="2428959"/>
                <a:gridCol w="2208146"/>
                <a:gridCol w="1423025"/>
                <a:gridCol w="2572153"/>
                <a:gridCol w="2114026"/>
              </a:tblGrid>
              <a:tr h="559829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участок вблизи деревни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Нечунаева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(Для животноводства) 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разграниченная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собственность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Земли населенных пунктов, для сельскохозяйственного использования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36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участок, 45:06:033301, вблизи деревни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Житниково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южнее. (Для животноводства)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разграниченная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собственность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62,2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земли населенных пунктов, пашни, сенокосы, пастбища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54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участок д. Жилино, 45:06:011501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не разграниченная собственность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Земли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населенных пунктов, возможность размещения плодово-ягодных садов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948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участок,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45:06:030901,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р.п.Каргаполье. (Для придорожного сервиса) </a:t>
                      </a: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разграниченная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собственность</a:t>
                      </a: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1,8</a:t>
                      </a: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земли населенных пунктов, для сельскохозяйственного использования, зона развития общественно-деловой зоны</a:t>
                      </a: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00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Помещения в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административном здании АО Россельхзозбанк196,7 м2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Предоставление помещения в аренду для размещения офиса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09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Помещения в зданиях Каргапольского РПС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Частная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Помещения предоставляются в аренду для размещения офисов, объектов розничной торговли и сферы услуг населению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09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Здание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Частная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Здание предоставляются в аренду для размещения магазина, кондитерского производства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7" marR="2577" marT="25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21195"/>
            <a:ext cx="4955869" cy="713118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3" y="254511"/>
            <a:ext cx="10996247" cy="446909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013241"/>
              </p:ext>
            </p:extLst>
          </p:nvPr>
        </p:nvGraphicFramePr>
        <p:xfrm>
          <a:off x="644236" y="966354"/>
          <a:ext cx="6920345" cy="466524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393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810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Площадь площадки 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1,2 га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45:06:032201:243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1210">
                <a:tc>
                  <a:txBody>
                    <a:bodyPr/>
                    <a:lstStyle/>
                    <a:p>
                      <a:pPr algn="ctr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dk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dirty="0" i="0" kern="1200" lang="ru-RU" smtClean="0" strike="noStrike" sz="900" u="none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Государственная, не разграниченная собственность </a:t>
                      </a:r>
                      <a:endParaRPr b="0" dirty="0" i="0" kern="1200" lang="ru-RU" smtClean="0" strike="noStrike" sz="900" u="none">
                        <a:latin charset="0" pitchFamily="34" typeface="Arial"/>
                        <a:ea pitchFamily="34" typeface="Liberation Sans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6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Категория земель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Земли 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населенных пунктов</a:t>
                      </a:r>
                      <a:endParaRPr b="0" dirty="0" i="0" kern="1200" lang="ru-RU" smtClean="0" strike="noStrike" sz="900" u="none">
                        <a:latin charset="0" pitchFamily="34" typeface="Arial"/>
                        <a:ea pitchFamily="2" typeface="Microsoft YaHe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4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Основные виды разрешенного использования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Для  размещения промышленных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объектов (</a:t>
                      </a:r>
                      <a:r>
                        <a:rPr b="0" dirty="0" lang="ru-RU" smtClean="0" sz="900">
                          <a:latin charset="0" pitchFamily="34" typeface="Arial"/>
                          <a:cs charset="0" pitchFamily="34" typeface="Arial"/>
                        </a:rPr>
                        <a:t>Возможность</a:t>
                      </a:r>
                      <a:r>
                        <a:rPr b="0"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размещения производства минеральной воды на месторождении минеральной воды)</a:t>
                      </a:r>
                      <a:endParaRPr b="0" dirty="0" lang="ru-RU" smtClean="0" sz="900">
                        <a:latin charset="0" pitchFamily="34" typeface="Arial"/>
                        <a:cs charset="0" pitchFamily="34" typeface="Arial"/>
                      </a:endParaRPr>
                    </a:p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kern="1200" lang="ru-RU" smtClean="0" sz="900">
                        <a:solidFill>
                          <a:schemeClr val="dk1"/>
                        </a:solidFill>
                        <a:latin charset="0" pitchFamily="34" typeface="Arial"/>
                        <a:ea typeface="+mn-ea"/>
                        <a:cs charset="0" pitchFamily="34" typeface="Arial"/>
                      </a:endParaRPr>
                    </a:p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  <a:p>
                      <a:endParaRPr dirty="0" lang="ru-RU" sz="900">
                        <a:solidFill>
                          <a:schemeClr val="tx1"/>
                        </a:solidFill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21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dk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Имеется возможность подключения электроэнергии   - 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ВЛ 10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Квт.,по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порядок,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</a:rPr>
                        <a:t>Расчет стоимости подключения доступен по ссылке http://www.suenco.ru/uslugi-po-tekhnologicheskomu-prisoedineniyu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Газоснабжение 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Газопровод диаметром  219; 1,2МПа,</a:t>
                      </a:r>
                    </a:p>
                    <a:p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 и 57; 1,2МПа,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по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порядок,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</a:rPr>
                        <a:t>Информация о стоимости подключения (тарифы на подключение) доступны по ссылке http://kurgangazcom.ru/prejjskuranty-tarify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Водоснабжение </a:t>
                      </a:r>
                      <a:r>
                        <a:rPr b="1" baseline="0" cap="none" dirty="0" i="0" kumimoji="0" lang="ru-RU" normalizeH="0" smtClean="0" strike="noStrike" sz="9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Водоотведение</a:t>
                      </a:r>
                      <a:endParaRPr b="1" baseline="0" cap="none" dirty="0" i="0" kumimoji="0" lang="ru-RU" normalizeH="0" smtClean="0" strike="noStrike" sz="9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anose="020B0604020202020204" pitchFamily="34" typeface="Arial"/>
                        <a:ea charset="0" pitchFamily="34" typeface="Calibri"/>
                        <a:cs charset="0" panose="020B0604020202020204" pitchFamily="34"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По </a:t>
                      </a:r>
                      <a:r>
                        <a:rPr dirty="0" err="1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техусловиям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,</a:t>
                      </a:r>
                      <a:r>
                        <a:rPr baseline="0"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заявительный порядок</a:t>
                      </a:r>
                    </a:p>
                  </a:txBody>
                  <a:tcPr marB="41476" marL="82953" marR="82953" marT="41476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81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Подъездные пути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К участку имеются подъездные дороги: асфальтовые – федеральная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автомобильная дорога Екатеринбург-Шадринск-Курган, поворот  Вороново, региональная дорога направление Вороново - </a:t>
                      </a:r>
                      <a:r>
                        <a:rPr baseline="0" dirty="0" err="1" lang="ru-RU" smtClean="0" sz="900">
                          <a:latin charset="0" pitchFamily="34" typeface="Arial"/>
                          <a:cs charset="0" pitchFamily="34" typeface="Arial"/>
                        </a:rPr>
                        <a:t>Вяткино</a:t>
                      </a: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41476" marL="82953" marR="82953" marT="41476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43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Механизм предоставления инвестиционной площадки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1) Предоставление земельного участка в аренду без проведения торгов в целях</a:t>
                      </a:r>
                      <a:r>
                        <a:rPr baseline="0"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реализации масштабных инвестиционных проектов</a:t>
                      </a:r>
                      <a:r>
                        <a:rPr baseline="0"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с последующим правом выкупа;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2)Аукцион по аренде/собственности земельных участков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sp>
        <p:nvSpPr>
          <p:cNvPr id="33" name="object 7"/>
          <p:cNvSpPr txBox="1"/>
          <p:nvPr/>
        </p:nvSpPr>
        <p:spPr>
          <a:xfrm>
            <a:off x="1512622" y="17565"/>
            <a:ext cx="10311721" cy="264534"/>
          </a:xfrm>
          <a:prstGeom prst="rect">
            <a:avLst/>
          </a:prstGeom>
        </p:spPr>
        <p:txBody>
          <a:bodyPr bIns="0" lIns="0" rIns="0" rtlCol="0" tIns="18136" vert="horz" wrap="square">
            <a:spAutoFit/>
          </a:bodyPr>
          <a:lstStyle/>
          <a:p>
            <a:pPr algn="l" defTabSz="457200" eaLnBrk="1" fontAlgn="auto" hangingPunct="1" indent="0" latinLnBrk="0" lvl="0" marL="13434" marR="0" rtl="0">
              <a:lnSpc>
                <a:spcPct val="100000"/>
              </a:lnSpc>
              <a:spcBef>
                <a:spcPts val="1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ИНВЕСТИЦИОНН</a:t>
            </a:r>
            <a:r>
              <a:rPr b="1" baseline="0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АЯ</a:t>
            </a:r>
            <a:r>
              <a:rPr b="1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ПЛОЩАДКА</a:t>
            </a:r>
            <a:endParaRPr b="0" baseline="0" cap="none" dirty="0" i="0" kern="1200" kumimoji="0" lang="ru-RU" noProof="0" normalizeH="0" spc="0" strike="noStrike" sz="1600" u="none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1" name="Text Box 65"/>
          <p:cNvSpPr txBox="1">
            <a:spLocks noChangeArrowheads="1"/>
          </p:cNvSpPr>
          <p:nvPr/>
        </p:nvSpPr>
        <p:spPr bwMode="auto">
          <a:xfrm>
            <a:off x="2477934" y="322118"/>
            <a:ext cx="8381099" cy="34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0" lIns="0" rIns="0" tIns="40365" wrap="square">
            <a:spAutoFit/>
          </a:bodyPr>
          <a:lstStyle>
            <a:lvl1pPr marL="12700"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1pPr>
            <a:lvl2pPr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2pPr>
            <a:lvl3pPr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3pPr>
            <a:lvl4pPr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4pPr>
            <a:lvl5pPr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5pPr>
            <a:lvl6pPr defTabSz="449263" eaLnBrk="0" fontAlgn="base" hangingPunct="0" indent="-228600" marL="2514600">
              <a:spcBef>
                <a:spcPct val="0"/>
              </a:spcBef>
              <a:spcAft>
                <a:spcPct val="0"/>
              </a:spcAft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6pPr>
            <a:lvl7pPr defTabSz="449263" eaLnBrk="0" fontAlgn="base" hangingPunct="0" indent="-228600" marL="2971800">
              <a:spcBef>
                <a:spcPct val="0"/>
              </a:spcBef>
              <a:spcAft>
                <a:spcPct val="0"/>
              </a:spcAft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7pPr>
            <a:lvl8pPr defTabSz="449263" eaLnBrk="0" fontAlgn="base" hangingPunct="0" indent="-228600" marL="3429000">
              <a:spcBef>
                <a:spcPct val="0"/>
              </a:spcBef>
              <a:spcAft>
                <a:spcPct val="0"/>
              </a:spcAft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8pPr>
            <a:lvl9pPr defTabSz="449263" eaLnBrk="0" fontAlgn="base" hangingPunct="0" indent="-228600" marL="3886200">
              <a:spcBef>
                <a:spcPct val="0"/>
              </a:spcBef>
              <a:spcAft>
                <a:spcPct val="0"/>
              </a:spcAft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9pPr>
          </a:lstStyle>
          <a:p>
            <a:pPr defTabSz="967252" lvl="0" marL="1368931">
              <a:spcBef>
                <a:spcPts val="132"/>
              </a:spcBef>
              <a:tabLst/>
              <a:defRPr/>
            </a:pPr>
            <a:r>
              <a:rPr dirty="0" kern="0" lang="ru-RU" smtClean="0" spc="-169" sz="2000">
                <a:solidFill>
                  <a:prstClr val="white"/>
                </a:solidFill>
              </a:rPr>
              <a:t>Земельный участок вблизи с. </a:t>
            </a:r>
            <a:r>
              <a:rPr dirty="0" err="1" kern="0" lang="ru-RU" smtClean="0" spc="-169" sz="2000">
                <a:solidFill>
                  <a:prstClr val="white"/>
                </a:solidFill>
              </a:rPr>
              <a:t>Вяткино</a:t>
            </a:r>
            <a:endParaRPr b="1" dirty="0" kern="0" lang="ru-RU" spc="-169" sz="2000">
              <a:solidFill>
                <a:prstClr val="white"/>
              </a:solidFill>
              <a:latin typeface="Arial"/>
              <a:cs typeface="Arial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/>
          <a:srcRect b="17"/>
          <a:stretch>
            <a:fillRect/>
          </a:stretch>
        </p:blipFill>
        <p:spPr bwMode="auto">
          <a:xfrm>
            <a:off x="7668493" y="997527"/>
            <a:ext cx="4395352" cy="311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675417" y="4149566"/>
            <a:ext cx="4239491" cy="254217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mtClean="0" sz="800"/>
              <a:t>о Предоставление земельного участка в аренду без проведения торгов в целях реализации масштабных инвестиционных проектов с последующим правом выкупа;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Субсидирование лизинга оборудования до 50%, но не более 50 млн.руб.; </a:t>
            </a:r>
          </a:p>
          <a:p>
            <a:endParaRPr dirty="0" lang="ru-RU" smtClean="0" sz="800"/>
          </a:p>
          <a:p>
            <a:r>
              <a:rPr dirty="0" lang="ru-RU" smtClean="0" sz="800"/>
              <a:t>о Возмещение затрат на проведение </a:t>
            </a:r>
            <a:r>
              <a:rPr dirty="0" err="1" lang="ru-RU" smtClean="0" sz="800"/>
              <a:t>культуртехнических</a:t>
            </a:r>
            <a:r>
              <a:rPr dirty="0" lang="ru-RU" smtClean="0" sz="800"/>
              <a:t> мероприятий до 70% затрат; </a:t>
            </a:r>
          </a:p>
          <a:p>
            <a:endParaRPr dirty="0" lang="ru-RU" smtClean="0" sz="800"/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Грантовая</a:t>
            </a:r>
            <a:r>
              <a:rPr dirty="0" lang="ru-RU" smtClean="0" sz="800"/>
              <a:t> поддержка до 70 млн. руб.;</a:t>
            </a:r>
          </a:p>
          <a:p>
            <a:endParaRPr dirty="0" lang="ru-RU" smtClean="0" sz="800"/>
          </a:p>
          <a:p>
            <a:r>
              <a:rPr dirty="0" lang="ru-RU" smtClean="0" sz="800"/>
              <a:t>о Компенсация затрат на капитальное строительство 20 % (при условии поставок производственной продукции на экспорт); </a:t>
            </a:r>
          </a:p>
          <a:p>
            <a:endParaRPr dirty="0" lang="ru-RU" smtClean="0" sz="800"/>
          </a:p>
          <a:p>
            <a:r>
              <a:rPr dirty="0" lang="ru-RU" smtClean="0" sz="800"/>
              <a:t>о Льготные кредиты, лизинг;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Субсидия на возмещение части затрат на уплату процентов по кредитам в Агропромышленном комплексе;</a:t>
            </a:r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Микрозаймы</a:t>
            </a:r>
            <a:r>
              <a:rPr dirty="0" lang="ru-RU" smtClean="0" sz="800"/>
              <a:t> Фонда </a:t>
            </a:r>
            <a:r>
              <a:rPr dirty="0" err="1" lang="ru-RU" smtClean="0" sz="800"/>
              <a:t>микрофинансирования</a:t>
            </a:r>
            <a:r>
              <a:rPr dirty="0" lang="ru-RU" smtClean="0" sz="800"/>
              <a:t> Курганской области, до 5 млн.руб. под 0,1% годовых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xmlns="" val="3630043447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21195"/>
            <a:ext cx="4955869" cy="713118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3" y="254511"/>
            <a:ext cx="10996247" cy="446909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013241"/>
              </p:ext>
            </p:extLst>
          </p:nvPr>
        </p:nvGraphicFramePr>
        <p:xfrm>
          <a:off x="486888" y="966354"/>
          <a:ext cx="7077693" cy="466524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76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1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Площадь площадки 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16,6 га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b="0" dirty="0" lang="ru-RU" smtClean="0" sz="900">
                        <a:latin charset="0" pitchFamily="34" typeface="Arial"/>
                        <a:cs charset="0" pitchFamily="34"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45:06:030301:134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1210">
                <a:tc>
                  <a:txBody>
                    <a:bodyPr/>
                    <a:lstStyle/>
                    <a:p>
                      <a:pPr algn="ctr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dk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dirty="0" i="0" kern="1200" lang="ru-RU" smtClean="0" strike="noStrike" sz="900" u="none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Государственная, не разграниченная собственность </a:t>
                      </a:r>
                      <a:endParaRPr b="0" dirty="0" i="0" kern="1200" lang="ru-RU" smtClean="0" strike="noStrike" sz="900" u="none">
                        <a:latin charset="0" pitchFamily="34" typeface="Arial"/>
                        <a:ea pitchFamily="34" typeface="Liberation Sans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6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Категория земель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Земли 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населенных пунктов</a:t>
                      </a:r>
                      <a:endParaRPr b="0" dirty="0" i="0" kern="1200" lang="ru-RU" smtClean="0" strike="noStrike" sz="900" u="none">
                        <a:latin charset="0" pitchFamily="34" typeface="Arial"/>
                        <a:ea pitchFamily="2" typeface="Microsoft YaHe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4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Основные виды разрешенного использования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Для размещения объектов промышленности (</a:t>
                      </a:r>
                      <a:r>
                        <a:rPr b="0" dirty="0" lang="ru-RU" smtClean="0" sz="900">
                          <a:latin charset="0" pitchFamily="34" typeface="Arial"/>
                          <a:cs charset="0" pitchFamily="34" typeface="Arial"/>
                        </a:rPr>
                        <a:t>Возможность</a:t>
                      </a:r>
                      <a:r>
                        <a:rPr b="0"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размещения производства кирпича на месторождении глин)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kern="1200" lang="ru-RU" smtClean="0" sz="900">
                        <a:solidFill>
                          <a:schemeClr val="dk1"/>
                        </a:solidFill>
                        <a:latin charset="0" pitchFamily="34" typeface="Arial"/>
                        <a:ea typeface="+mn-ea"/>
                        <a:cs charset="0" pitchFamily="34" typeface="Arial"/>
                      </a:endParaRPr>
                    </a:p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  <a:p>
                      <a:endParaRPr dirty="0" lang="ru-RU" sz="900">
                        <a:solidFill>
                          <a:schemeClr val="tx1"/>
                        </a:solidFill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21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dk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Имеется возможность подключения электроэнергии   - 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ВЛ 10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Квт.,по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порядок,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</a:rPr>
                        <a:t>Расчет стоимости подключения доступен по ссылке http://www.suenco.ru/uslugi-po-tekhnologicheskomu-prisoedineniyu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Газоснабжение 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Газопровод диаметром  219; 1,2МПа,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по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порядок,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</a:rPr>
                        <a:t>Информация о стоимости подключения (тарифы на подключение) доступны по ссылке http://kurgangazcom.ru/prejjskuranty-tarify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Водоснабжение </a:t>
                      </a:r>
                      <a:r>
                        <a:rPr b="1" baseline="0" cap="none" dirty="0" i="0" kumimoji="0" lang="ru-RU" normalizeH="0" smtClean="0" strike="noStrike" sz="9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Водоотведение</a:t>
                      </a:r>
                      <a:endParaRPr b="1" baseline="0" cap="none" dirty="0" i="0" kumimoji="0" lang="ru-RU" normalizeH="0" smtClean="0" strike="noStrike" sz="9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anose="020B0604020202020204" pitchFamily="34" typeface="Arial"/>
                        <a:ea charset="0" pitchFamily="34" typeface="Calibri"/>
                        <a:cs charset="0" panose="020B0604020202020204" pitchFamily="34"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По </a:t>
                      </a:r>
                      <a:r>
                        <a:rPr dirty="0" err="1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техусловиям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,</a:t>
                      </a:r>
                      <a:r>
                        <a:rPr baseline="0"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заявительный порядок</a:t>
                      </a:r>
                    </a:p>
                  </a:txBody>
                  <a:tcPr marB="41476" marL="82953" marR="82953" marT="41476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81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Подъездные пути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К участку имеются подъездные дороги: асфальтовые – федеральная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автомобильная дорога Екатеринбург-Шадринск-Курган, поворот  село </a:t>
                      </a:r>
                      <a:r>
                        <a:rPr baseline="0" dirty="0" err="1" lang="ru-RU" smtClean="0" sz="900">
                          <a:latin charset="0" pitchFamily="34" typeface="Arial"/>
                          <a:cs charset="0" pitchFamily="34" typeface="Arial"/>
                        </a:rPr>
                        <a:t>Усть-Миасское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, региональная дорога направление село </a:t>
                      </a:r>
                      <a:r>
                        <a:rPr baseline="0" dirty="0" err="1" lang="ru-RU" smtClean="0" sz="900">
                          <a:latin charset="0" pitchFamily="34" typeface="Arial"/>
                          <a:cs charset="0" pitchFamily="34" typeface="Arial"/>
                        </a:rPr>
                        <a:t>Усть-Миасское-Мурзина</a:t>
                      </a: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41476" marL="82953" marR="82953" marT="41476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43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Механизм предоставления инвестиционной площадки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1) Предоставление земельного участка в аренду без проведения торгов в целях</a:t>
                      </a:r>
                      <a:r>
                        <a:rPr baseline="0"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реализации масштабных инвестиционных проектов</a:t>
                      </a:r>
                      <a:r>
                        <a:rPr baseline="0"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с последующим правом выкупа;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2)Аукцион по аренде/собственности земельных участков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sp>
        <p:nvSpPr>
          <p:cNvPr id="33" name="object 7"/>
          <p:cNvSpPr txBox="1"/>
          <p:nvPr/>
        </p:nvSpPr>
        <p:spPr>
          <a:xfrm>
            <a:off x="1512622" y="17565"/>
            <a:ext cx="10311721" cy="264534"/>
          </a:xfrm>
          <a:prstGeom prst="rect">
            <a:avLst/>
          </a:prstGeom>
        </p:spPr>
        <p:txBody>
          <a:bodyPr bIns="0" lIns="0" rIns="0" rtlCol="0" tIns="18136" vert="horz" wrap="square">
            <a:spAutoFit/>
          </a:bodyPr>
          <a:lstStyle/>
          <a:p>
            <a:pPr algn="l" defTabSz="457200" eaLnBrk="1" fontAlgn="auto" hangingPunct="1" indent="0" latinLnBrk="0" lvl="0" marL="13434" marR="0" rtl="0">
              <a:lnSpc>
                <a:spcPct val="100000"/>
              </a:lnSpc>
              <a:spcBef>
                <a:spcPts val="1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ИНВЕСТИЦИОНН</a:t>
            </a:r>
            <a:r>
              <a:rPr b="1" baseline="0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АЯ</a:t>
            </a:r>
            <a:r>
              <a:rPr b="1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ПЛОЩАДКА</a:t>
            </a:r>
            <a:endParaRPr b="0" baseline="0" cap="none" dirty="0" i="0" kern="1200" kumimoji="0" lang="ru-RU" noProof="0" normalizeH="0" spc="0" strike="noStrike" sz="1600" u="none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1" name="Text Box 65"/>
          <p:cNvSpPr txBox="1">
            <a:spLocks noChangeArrowheads="1"/>
          </p:cNvSpPr>
          <p:nvPr/>
        </p:nvSpPr>
        <p:spPr bwMode="auto">
          <a:xfrm>
            <a:off x="2477934" y="322118"/>
            <a:ext cx="8381099" cy="34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0" lIns="0" rIns="0" tIns="40365" wrap="square">
            <a:spAutoFit/>
          </a:bodyPr>
          <a:lstStyle>
            <a:lvl1pPr marL="12700"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1pPr>
            <a:lvl2pPr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2pPr>
            <a:lvl3pPr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3pPr>
            <a:lvl4pPr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4pPr>
            <a:lvl5pPr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5pPr>
            <a:lvl6pPr defTabSz="449263" eaLnBrk="0" fontAlgn="base" hangingPunct="0" indent="-228600" marL="2514600">
              <a:spcBef>
                <a:spcPct val="0"/>
              </a:spcBef>
              <a:spcAft>
                <a:spcPct val="0"/>
              </a:spcAft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6pPr>
            <a:lvl7pPr defTabSz="449263" eaLnBrk="0" fontAlgn="base" hangingPunct="0" indent="-228600" marL="2971800">
              <a:spcBef>
                <a:spcPct val="0"/>
              </a:spcBef>
              <a:spcAft>
                <a:spcPct val="0"/>
              </a:spcAft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7pPr>
            <a:lvl8pPr defTabSz="449263" eaLnBrk="0" fontAlgn="base" hangingPunct="0" indent="-228600" marL="3429000">
              <a:spcBef>
                <a:spcPct val="0"/>
              </a:spcBef>
              <a:spcAft>
                <a:spcPct val="0"/>
              </a:spcAft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8pPr>
            <a:lvl9pPr defTabSz="449263" eaLnBrk="0" fontAlgn="base" hangingPunct="0" indent="-228600" marL="3886200">
              <a:spcBef>
                <a:spcPct val="0"/>
              </a:spcBef>
              <a:spcAft>
                <a:spcPct val="0"/>
              </a:spcAft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9pPr>
          </a:lstStyle>
          <a:p>
            <a:pPr defTabSz="967252" lvl="0" marL="1368931">
              <a:spcBef>
                <a:spcPts val="132"/>
              </a:spcBef>
              <a:tabLst/>
              <a:defRPr/>
            </a:pPr>
            <a:r>
              <a:rPr dirty="0" kern="0" lang="ru-RU" smtClean="0" spc="-169" sz="2000">
                <a:solidFill>
                  <a:prstClr val="white"/>
                </a:solidFill>
              </a:rPr>
              <a:t>Земельный участок вблизи деревни </a:t>
            </a:r>
            <a:r>
              <a:rPr dirty="0" err="1" kern="0" lang="ru-RU" smtClean="0" spc="-169" sz="2000">
                <a:solidFill>
                  <a:prstClr val="white"/>
                </a:solidFill>
              </a:rPr>
              <a:t>Мурзина</a:t>
            </a:r>
            <a:endParaRPr b="1" dirty="0" kern="0" lang="ru-RU" spc="-169" sz="2000">
              <a:solidFill>
                <a:prstClr val="white"/>
              </a:solidFill>
              <a:latin typeface="Arial"/>
              <a:cs typeface="Arial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/>
          <a:srcRect b="-30" r="-53"/>
          <a:stretch>
            <a:fillRect/>
          </a:stretch>
        </p:blipFill>
        <p:spPr bwMode="auto">
          <a:xfrm>
            <a:off x="7782435" y="955964"/>
            <a:ext cx="4181475" cy="325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606146" y="4197928"/>
            <a:ext cx="4318482" cy="246221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mtClean="0" sz="800"/>
              <a:t>о Предоставление земельного участка в аренду без проведения торгов в целях реализации масштабных инвестиционных проектов с последующим правом выкупа;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Субсидирование лизинга оборудования до 50%, но не более 50 млн.руб.; </a:t>
            </a:r>
          </a:p>
          <a:p>
            <a:endParaRPr dirty="0" lang="ru-RU" smtClean="0" sz="800"/>
          </a:p>
          <a:p>
            <a:r>
              <a:rPr dirty="0" lang="ru-RU" smtClean="0" sz="800"/>
              <a:t>о Возмещение затрат на проведение </a:t>
            </a:r>
            <a:r>
              <a:rPr dirty="0" err="1" lang="ru-RU" smtClean="0" sz="800"/>
              <a:t>культуртехнических</a:t>
            </a:r>
            <a:r>
              <a:rPr dirty="0" lang="ru-RU" smtClean="0" sz="800"/>
              <a:t> мероприятий до 70% затрат; </a:t>
            </a:r>
          </a:p>
          <a:p>
            <a:endParaRPr dirty="0" lang="ru-RU" smtClean="0" sz="800"/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Грантовая</a:t>
            </a:r>
            <a:r>
              <a:rPr dirty="0" lang="ru-RU" smtClean="0" sz="800"/>
              <a:t> поддержка до 70 млн. руб.;</a:t>
            </a:r>
          </a:p>
          <a:p>
            <a:endParaRPr dirty="0" lang="ru-RU" smtClean="0" sz="800"/>
          </a:p>
          <a:p>
            <a:r>
              <a:rPr dirty="0" lang="ru-RU" smtClean="0" sz="800"/>
              <a:t>о Компенсация затрат на капитальное строительство 20 % (при условии поставок производственной продукции на экспорт); </a:t>
            </a:r>
          </a:p>
          <a:p>
            <a:endParaRPr dirty="0" lang="ru-RU" smtClean="0" sz="800"/>
          </a:p>
          <a:p>
            <a:r>
              <a:rPr dirty="0" lang="ru-RU" smtClean="0" sz="800"/>
              <a:t>о Льготные кредиты, лизинг;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Субсидия на возмещение части затрат на уплату процентов по кредитам в Агропромышленном комплексе;</a:t>
            </a:r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Микрозаймы</a:t>
            </a:r>
            <a:r>
              <a:rPr dirty="0" lang="ru-RU" smtClean="0" sz="800"/>
              <a:t> Фонда </a:t>
            </a:r>
            <a:r>
              <a:rPr dirty="0" err="1" lang="ru-RU" smtClean="0" sz="800"/>
              <a:t>микрофинансирования</a:t>
            </a:r>
            <a:r>
              <a:rPr dirty="0" lang="ru-RU" smtClean="0" sz="800"/>
              <a:t> Курганской области, до 5 млн.руб. под 0,1% годовых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xmlns="" val="3630043447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21195"/>
            <a:ext cx="4955869" cy="713118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22232" y="275292"/>
            <a:ext cx="10996247" cy="446909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defTabSz="967252" lvl="0" marL="1368931">
              <a:spcBef>
                <a:spcPts val="132"/>
              </a:spcBef>
              <a:tabLst/>
              <a:defRPr/>
            </a:pPr>
            <a:r>
              <a:rPr dirty="0" kern="0" lang="ru-RU" smtClean="0" spc="-169" sz="2000">
                <a:solidFill>
                  <a:prstClr val="white"/>
                </a:solidFill>
              </a:rPr>
              <a:t>       Земельный участок  под   строительство завода по глубокой переработке  зерна</a:t>
            </a:r>
            <a:endParaRPr b="1" dirty="0" kern="0" lang="ru-RU" spc="-169" sz="20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013241"/>
              </p:ext>
            </p:extLst>
          </p:nvPr>
        </p:nvGraphicFramePr>
        <p:xfrm>
          <a:off x="486888" y="890929"/>
          <a:ext cx="7077693" cy="576326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76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1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2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Площадь площадки 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15,5 га , имеется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возможность расширения земельного участка дополнительно на 40,2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га.</a:t>
                      </a:r>
                      <a:endParaRPr b="0" dirty="0" i="0" kern="1200" lang="ru-RU" smtClean="0" strike="noStrike" sz="900" u="none">
                        <a:latin charset="0" pitchFamily="34" typeface="Arial"/>
                        <a:ea pitchFamily="2" typeface="Microsoft YaHe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45:06:012301 </a:t>
                      </a:r>
                      <a:endParaRPr b="0" dirty="0" i="0" kern="1200" lang="ru-RU" smtClean="0" strike="noStrike" sz="900" u="none">
                        <a:latin charset="0" pitchFamily="34" typeface="Arial"/>
                        <a:ea pitchFamily="34" typeface="Liberation Sans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1210">
                <a:tc>
                  <a:txBody>
                    <a:bodyPr/>
                    <a:lstStyle/>
                    <a:p>
                      <a:pPr algn="ctr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dk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dirty="0" i="0" kern="1200" lang="ru-RU" smtClean="0" strike="noStrike" sz="900" u="none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Государственная, не разграниченная собственность </a:t>
                      </a:r>
                      <a:endParaRPr b="0" dirty="0" i="0" kern="1200" lang="ru-RU" smtClean="0" strike="noStrike" sz="900" u="none">
                        <a:latin charset="0" pitchFamily="34" typeface="Arial"/>
                        <a:ea pitchFamily="34" typeface="Liberation Sans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6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Категория земель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Земли 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населенных пунктов</a:t>
                      </a:r>
                      <a:endParaRPr b="0" dirty="0" i="0" kern="1200" lang="ru-RU" smtClean="0" strike="noStrike" sz="900" u="none">
                        <a:latin charset="0" pitchFamily="34" typeface="Arial"/>
                        <a:ea pitchFamily="2" typeface="Microsoft YaHe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73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Основные виды разрешенного использования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Для размещения объектов промышленности. Основные виды разрешенного использования: существующие коммунальные и складские объекты, в ориентировочных санитарно-защитных зонах которых расположена жилая и другая застройка, неразрешенная к размещению в СЗЗ. Вспомогательные виды разрешенного использования: административные, офисные здания, предприятия общественного питания, предприятия торговли, склады, объекты инженерного обеспечения предприятий, парковка и стоянка автомобилей. Условно разрешенные виды не установлены. Соответствует ГП, требуется внесение изменений территориальной зоны в ПЗЗ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  <a:p>
                      <a:endParaRPr dirty="0" lang="ru-RU" sz="900">
                        <a:solidFill>
                          <a:schemeClr val="tx1"/>
                        </a:solidFill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21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dk1"/>
                        </a:solidFill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0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Имеется возможность подключения электроэнергии   - 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ВЛ 10, КВ. электролиния  ВЛ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10 КВ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проходит по данному земельному участку,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по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</a:t>
                      </a:r>
                      <a:endParaRPr b="0" dirty="0" i="0" kern="1200" lang="ru-RU" strike="noStrike" sz="900" u="none">
                        <a:latin charset="0" pitchFamily="34" typeface="Arial"/>
                        <a:ea pitchFamily="34" typeface="Liberation Sans"/>
                        <a:cs charset="0" pitchFamily="34"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Газоснабжение 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0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Возможность подключения к газопроводу диаметром  219 (проходит рядом  с 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земельным участком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) давление газа в трубе 1,2МПа,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 минимальная мощность 20 000 м3/час,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по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порядок.</a:t>
                      </a:r>
                    </a:p>
                    <a:p>
                      <a:pPr algn="l" defTabSz="914400" eaLnBrk="1" fontAlgn="auto" hangingPunct="0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effectLst/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Пароснабжение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effectLst/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отсутствует.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Водоснабжение 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aseline="0" dirty="0" kern="1200" lang="ru-RU" smtClean="0" sz="900">
                          <a:solidFill>
                            <a:schemeClr val="tx1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Есть возможность организации локальной артезианской скважины. Точную информацию о количестве и качестве подземных вод можно получить только по результатам геологоразведочных работ. 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41476" marL="82953" marR="82953" marT="41476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3175">
                <a:tc>
                  <a:txBody>
                    <a:bodyPr/>
                    <a:lstStyle/>
                    <a:p>
                      <a:pPr algn="ctr" defTabSz="914400" eaLnBrk="0" fontAlgn="base" hangingPunct="0" indent="0" latinLnBrk="0" lvl="0" marL="0" marR="0" rtl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b="1" baseline="0" cap="none" dirty="0" i="0" kumimoji="0" lang="ru-RU" normalizeH="0" smtClean="0" strike="noStrike" sz="9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Водоотведение</a:t>
                      </a:r>
                      <a:endParaRPr b="1" baseline="0" cap="none" dirty="0" i="0" kumimoji="0" lang="ru-RU" normalizeH="0" smtClean="0" strike="noStrike" sz="9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anose="020B0604020202020204" pitchFamily="34" typeface="Arial"/>
                        <a:ea charset="0" pitchFamily="34" typeface="Calibri"/>
                        <a:cs charset="0" panose="020B0604020202020204" pitchFamily="34" typeface="Arial"/>
                      </a:endParaRPr>
                    </a:p>
                  </a:txBody>
                  <a:tcPr horzOverflow="overflow" marB="0" marL="8255" marR="8255" marT="8254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Объем и о</a:t>
                      </a: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чистку стоков необходимо будет учесть в проекте завода по переработке зерна. Ближайшая станция очистки сточных вод находится в р.п.Каргаполье, удаленность 18 км.</a:t>
                      </a:r>
                    </a:p>
                  </a:txBody>
                  <a:tcPr marB="0" marL="8255" marR="8255" marT="8254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81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Подъездные пути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К участку имеются подъездные дороги: асфальтовые – федеральная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автомобильная дорога Екатеринбург-Шадринск-Курган, поворот  ст.Каргаполье, региональная дорога направление на поселок Майский.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Железнодорожный тупик ст.Каргаполье, железной дороги Екатеринбург-Курган.</a:t>
                      </a: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41476" marL="82953" marR="82953" marT="41476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43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effectLst/>
                          <a:latin charset="0" panose="020B0604020202020204" pitchFamily="34" typeface="Arial"/>
                          <a:cs charset="0" panose="020B0604020202020204" pitchFamily="34" typeface="Arial"/>
                        </a:rPr>
                        <a:t>Механизм предоставления инвестиционной площадки</a:t>
                      </a:r>
                      <a:endParaRPr b="1" dirty="0" lang="ru-RU" sz="900">
                        <a:effectLst/>
                        <a:latin charset="0" panose="020B0604020202020204" pitchFamily="34" typeface="Arial"/>
                        <a:ea charset="-52" pitchFamily="18" typeface="PT Astra Serif"/>
                        <a:cs charset="0" panose="020B0604020202020204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1) Предоставление земельного участка в аренду без проведения торгов в целях</a:t>
                      </a:r>
                      <a:r>
                        <a:rPr baseline="0"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реализации масштабных инвестиционных проектов</a:t>
                      </a:r>
                      <a:r>
                        <a:rPr baseline="0"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с последующим правом выкупа;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2)Аукцион по аренде/собственности земельных участков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sp>
        <p:nvSpPr>
          <p:cNvPr id="33" name="object 7"/>
          <p:cNvSpPr txBox="1"/>
          <p:nvPr/>
        </p:nvSpPr>
        <p:spPr>
          <a:xfrm>
            <a:off x="1512622" y="17565"/>
            <a:ext cx="10311721" cy="264534"/>
          </a:xfrm>
          <a:prstGeom prst="rect">
            <a:avLst/>
          </a:prstGeom>
        </p:spPr>
        <p:txBody>
          <a:bodyPr bIns="0" lIns="0" rIns="0" rtlCol="0" tIns="18136" vert="horz" wrap="square">
            <a:spAutoFit/>
          </a:bodyPr>
          <a:lstStyle/>
          <a:p>
            <a:pPr algn="l" defTabSz="457200" eaLnBrk="1" fontAlgn="auto" hangingPunct="1" indent="0" latinLnBrk="0" lvl="0" marL="13434" marR="0" rtl="0">
              <a:lnSpc>
                <a:spcPct val="100000"/>
              </a:lnSpc>
              <a:spcBef>
                <a:spcPts val="1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ИНВЕСТИЦИОНН</a:t>
            </a:r>
            <a:r>
              <a:rPr b="1" baseline="0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АЯ</a:t>
            </a:r>
            <a:r>
              <a:rPr b="1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ПЛОЩАДКА</a:t>
            </a:r>
            <a:endParaRPr b="0" baseline="0" cap="none" dirty="0" i="0" kern="1200" kumimoji="0" lang="ru-RU" noProof="0" normalizeH="0" spc="0" strike="noStrike" sz="1600" u="none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3"/>
          <a:srcRect b="48" r="-29"/>
          <a:stretch>
            <a:fillRect/>
          </a:stretch>
        </p:blipFill>
        <p:spPr bwMode="auto">
          <a:xfrm>
            <a:off x="7683335" y="997527"/>
            <a:ext cx="4251366" cy="308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637991" y="4170218"/>
            <a:ext cx="4332338" cy="246221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mtClean="0" sz="800"/>
              <a:t>о Предоставление земельного участка в аренду без проведения торгов в целях реализации масштабных инвестиционных проектов с последующим правом выкупа;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Субсидирование лизинга оборудования до 50%, но не более 50 млн.руб.; </a:t>
            </a:r>
          </a:p>
          <a:p>
            <a:endParaRPr dirty="0" lang="ru-RU" smtClean="0" sz="800"/>
          </a:p>
          <a:p>
            <a:r>
              <a:rPr dirty="0" lang="ru-RU" smtClean="0" sz="800"/>
              <a:t>о Возмещение затрат на проведение </a:t>
            </a:r>
            <a:r>
              <a:rPr dirty="0" err="1" lang="ru-RU" smtClean="0" sz="800"/>
              <a:t>культуртехнических</a:t>
            </a:r>
            <a:r>
              <a:rPr dirty="0" lang="ru-RU" smtClean="0" sz="800"/>
              <a:t> мероприятий до 70% затрат; </a:t>
            </a:r>
          </a:p>
          <a:p>
            <a:endParaRPr dirty="0" lang="ru-RU" smtClean="0" sz="800"/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Грантовая</a:t>
            </a:r>
            <a:r>
              <a:rPr dirty="0" lang="ru-RU" smtClean="0" sz="800"/>
              <a:t> поддержка до 70 млн. руб.;</a:t>
            </a:r>
          </a:p>
          <a:p>
            <a:endParaRPr dirty="0" lang="ru-RU" smtClean="0" sz="800"/>
          </a:p>
          <a:p>
            <a:r>
              <a:rPr dirty="0" lang="ru-RU" smtClean="0" sz="800"/>
              <a:t>о Компенсация затрат на капитальное строительство 20 % (при условии поставок производственной продукции на экспорт); </a:t>
            </a:r>
          </a:p>
          <a:p>
            <a:endParaRPr dirty="0" lang="ru-RU" smtClean="0" sz="800"/>
          </a:p>
          <a:p>
            <a:r>
              <a:rPr dirty="0" lang="ru-RU" smtClean="0" sz="800"/>
              <a:t>о Льготные кредиты, лизинг;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Субсидия на возмещение части затрат на уплату процентов по кредитам в Агропромышленном комплексе;</a:t>
            </a:r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Микрозаймы</a:t>
            </a:r>
            <a:r>
              <a:rPr dirty="0" lang="ru-RU" smtClean="0" sz="800"/>
              <a:t> Фонда </a:t>
            </a:r>
            <a:r>
              <a:rPr dirty="0" err="1" lang="ru-RU" smtClean="0" sz="800"/>
              <a:t>микрофинансирования</a:t>
            </a:r>
            <a:r>
              <a:rPr dirty="0" lang="ru-RU" smtClean="0" sz="800"/>
              <a:t> Курганской области, до 5 млн.руб. под 0,1% годовых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xmlns="" val="3630043447"/>
      </p:ext>
    </p:extLst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/>
          <p:nvPr/>
        </p:nvSpPr>
        <p:spPr>
          <a:xfrm>
            <a:off x="0" y="21195"/>
            <a:ext cx="4955869" cy="713118"/>
          </a:xfrm>
          <a:custGeom>
            <a:avLst/>
            <a:gdLst/>
            <a:ahLst/>
            <a:cxnLst/>
            <a:rect b="b" l="l" r="r" t="t"/>
            <a:pathLst>
              <a:path h="1216025" w="4775200">
                <a:moveTo>
                  <a:pt x="783162" y="0"/>
                </a:moveTo>
                <a:lnTo>
                  <a:pt x="464165" y="1771"/>
                </a:lnTo>
                <a:lnTo>
                  <a:pt x="0" y="288671"/>
                </a:lnTo>
                <a:lnTo>
                  <a:pt x="0" y="519810"/>
                </a:lnTo>
                <a:lnTo>
                  <a:pt x="829003" y="1215918"/>
                </a:lnTo>
                <a:lnTo>
                  <a:pt x="4774971" y="1201813"/>
                </a:lnTo>
                <a:lnTo>
                  <a:pt x="1663091" y="731625"/>
                </a:lnTo>
                <a:lnTo>
                  <a:pt x="783162" y="0"/>
                </a:lnTo>
                <a:close/>
              </a:path>
            </a:pathLst>
          </a:custGeom>
          <a:solidFill>
            <a:srgbClr val="52A138"/>
          </a:solidFill>
          <a:ln>
            <a:solidFill>
              <a:srgbClr val="52A138"/>
            </a:solidFill>
          </a:ln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967252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srgbClr val="ED523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1195753" y="254511"/>
            <a:ext cx="10996247" cy="446909"/>
          </a:xfrm>
          <a:custGeom>
            <a:avLst/>
            <a:gdLst/>
            <a:ahLst/>
            <a:cxnLst/>
            <a:rect b="b" l="l" r="r" t="t"/>
            <a:pathLst>
              <a:path h="746760" w="963549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scene3d>
            <a:camera prst="orthographicFront"/>
            <a:lightRig dir="t" rig="threePt"/>
          </a:scene3d>
          <a:sp3d>
            <a:bevelT prst="relaxedInset"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0" y="0"/>
            <a:ext cx="1195754" cy="480262"/>
          </a:xfrm>
          <a:custGeom>
            <a:avLst/>
            <a:gdLst/>
            <a:ahLst/>
            <a:cxnLst/>
            <a:rect b="b" l="l" r="r" t="t"/>
            <a:pathLst>
              <a:path h="454025" w="1056640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dir="t" rig="threePt"/>
          </a:scene3d>
          <a:sp3d>
            <a:bevelT/>
          </a:sp3d>
        </p:spPr>
        <p:txBody>
          <a:bodyPr bIns="0" lIns="0" rIns="0" rtlCol="0" tIns="0" wrap="square"/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noProof="0" normalizeH="0" spc="0" strike="noStrike" sz="1904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013241"/>
              </p:ext>
            </p:extLst>
          </p:nvPr>
        </p:nvGraphicFramePr>
        <p:xfrm>
          <a:off x="486888" y="966354"/>
          <a:ext cx="7077693" cy="496195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76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1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itchFamily="34" typeface="Arial"/>
                          <a:cs charset="0" pitchFamily="34" typeface="Arial"/>
                        </a:rPr>
                        <a:t>Площадь площадки </a:t>
                      </a:r>
                      <a:endParaRPr b="1" dirty="0" lang="ru-RU" sz="900"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3,6 га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b="0" dirty="0" lang="ru-RU" smtClean="0" sz="900">
                          <a:latin charset="0" pitchFamily="34" typeface="Arial"/>
                          <a:cs charset="0" pitchFamily="34" typeface="Arial"/>
                        </a:rPr>
                        <a:t>Возможно</a:t>
                      </a:r>
                      <a:r>
                        <a:rPr b="0"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строительство объекта капитального строительства  для развития сферы туризма и отдыха </a:t>
                      </a:r>
                      <a:endParaRPr b="0" dirty="0" lang="ru-RU" smtClean="0" sz="900">
                        <a:latin charset="0" pitchFamily="34" typeface="Arial"/>
                        <a:cs charset="0" pitchFamily="34"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dirty="0" lang="ru-RU" sz="900">
                        <a:latin charset="0" pitchFamily="34" typeface="Arial"/>
                        <a:ea typeface="Times New Roman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itchFamily="34" typeface="Arial"/>
                          <a:cs charset="0" pitchFamily="34" typeface="Arial"/>
                        </a:rPr>
                        <a:t>Кадастровый номер участка/квартала  </a:t>
                      </a:r>
                      <a:endParaRPr b="1" dirty="0" lang="ru-RU" sz="900"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45:06:020202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1210">
                <a:tc>
                  <a:txBody>
                    <a:bodyPr/>
                    <a:lstStyle/>
                    <a:p>
                      <a:pPr algn="ctr" defTabSz="914400" eaLnBrk="1" hangingPunct="1" latinLnBrk="0" marL="0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effectLst/>
                          <a:latin charset="0" pitchFamily="34" typeface="Arial"/>
                          <a:cs charset="0" pitchFamily="34" typeface="Arial"/>
                        </a:rPr>
                        <a:t>Собственник </a:t>
                      </a:r>
                      <a:endParaRPr b="1" dirty="0" kern="1200" lang="ru-RU" sz="900">
                        <a:solidFill>
                          <a:schemeClr val="dk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dirty="0" i="0" kern="1200" lang="ru-RU" smtClean="0" strike="noStrike" sz="900" u="none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Государственная, не разграниченная собственность </a:t>
                      </a:r>
                      <a:endParaRPr b="0" dirty="0" i="0" kern="1200" lang="ru-RU" smtClean="0" strike="noStrike" sz="900" u="none">
                        <a:latin charset="0" pitchFamily="34" typeface="Arial"/>
                        <a:ea pitchFamily="34" typeface="Liberation Sans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6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itchFamily="34" typeface="Arial"/>
                          <a:cs charset="0" pitchFamily="34" typeface="Arial"/>
                        </a:rPr>
                        <a:t>Категория земель</a:t>
                      </a:r>
                      <a:endParaRPr b="1" dirty="0" lang="ru-RU" sz="900"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Земли 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населенных пунктов</a:t>
                      </a:r>
                      <a:endParaRPr b="0" dirty="0" i="0" kern="1200" lang="ru-RU" smtClean="0" strike="noStrike" sz="900" u="none">
                        <a:latin charset="0" pitchFamily="34" typeface="Arial"/>
                        <a:ea pitchFamily="2" typeface="Microsoft YaHei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4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Основные виды разрешенного использования</a:t>
                      </a:r>
                      <a:endParaRPr b="1" dirty="0" lang="ru-RU" sz="900"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Существующий природный ландшафт, индивидуальные сенокосы и огороды, спортплощадки, игровые площадки, площадки для выгула собак, места для пикников, вспомогательные строения и структура для отдыха, общественные туалеты, площадки для мусоросборников. Требуется внесение изменений в ПЗЗ (Изменение территориальной зоны на Р4)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  <a:p>
                      <a:endParaRPr dirty="0" lang="ru-RU" sz="900">
                        <a:solidFill>
                          <a:schemeClr val="tx1"/>
                        </a:solidFill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21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kern="1200" lang="ru-RU" sz="900">
                          <a:effectLst/>
                          <a:latin charset="0" pitchFamily="34" typeface="Arial"/>
                          <a:cs charset="0" pitchFamily="34" typeface="Arial"/>
                        </a:rPr>
                        <a:t>Электроснабжение</a:t>
                      </a:r>
                      <a:endParaRPr b="1" dirty="0" kern="1200" lang="ru-RU" sz="900">
                        <a:solidFill>
                          <a:schemeClr val="dk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kern="1200" lang="ru-RU" smtClean="0" sz="900">
                          <a:solidFill>
                            <a:schemeClr val="tx1"/>
                          </a:solidFill>
                          <a:latin charset="0" pitchFamily="34" typeface="Arial"/>
                          <a:ea typeface="Times New Roman"/>
                          <a:cs charset="0" pitchFamily="34" typeface="Arial"/>
                        </a:rPr>
                        <a:t>Имеется возможность подключения электроэнергии   - 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ВЛ 10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Квт.,по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порядок,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</a:rPr>
                        <a:t>Расчет стоимости подключения доступен по ссылке http://www.suenco.ru/uslugi-po-tekhnologicheskomu-prisoedineniyu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itchFamily="34" typeface="Arial"/>
                          <a:cs charset="0" pitchFamily="34" typeface="Arial"/>
                        </a:rPr>
                        <a:t>Газоснабжение </a:t>
                      </a:r>
                      <a:endParaRPr b="1" dirty="0" lang="ru-RU" sz="900"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Газопровод диаметром  219; 1,2МПа,</a:t>
                      </a:r>
                      <a:r>
                        <a:rPr baseline="0"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по </a:t>
                      </a:r>
                      <a:r>
                        <a:rPr dirty="0" err="1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техусловиям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, заявительный порядок, </a:t>
                      </a:r>
                      <a:r>
                        <a:rPr dirty="0" kern="1200" lang="ru-RU" smtClean="0" sz="900">
                          <a:latin charset="0" pitchFamily="34" typeface="Arial"/>
                          <a:cs charset="0" pitchFamily="34" typeface="Arial"/>
                        </a:rPr>
                        <a:t>Информация о стоимости подключения (тарифы на подключение) доступны по ссылке http://kurgangazcom.ru/prejjskuranty-tarify</a:t>
                      </a:r>
                      <a:r>
                        <a:rPr dirty="0" kern="1200" lang="ru-RU" smtClean="0" sz="900">
                          <a:solidFill>
                            <a:schemeClr val="dk1"/>
                          </a:solidFill>
                          <a:latin charset="0" pitchFamily="34" typeface="Arial"/>
                          <a:ea typeface="+mn-ea"/>
                          <a:cs charset="0" pitchFamily="34" typeface="Arial"/>
                        </a:rPr>
                        <a:t> </a:t>
                      </a:r>
                      <a:endParaRPr dirty="0" lang="ru-RU" smtClean="0" sz="900">
                        <a:effectLst/>
                        <a:latin charset="0" pitchFamily="34" typeface="Arial"/>
                        <a:ea charset="0" panose="020F0502020204030204" pitchFamily="34" typeface="Calibri"/>
                        <a:cs charset="0" pitchFamily="34"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itchFamily="34" typeface="Arial"/>
                          <a:cs charset="0" pitchFamily="34" typeface="Arial"/>
                        </a:rPr>
                        <a:t>Водоснабжение </a:t>
                      </a:r>
                      <a:endParaRPr b="1" dirty="0" lang="ru-RU" sz="900"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 defTabSz="914400" eaLnBrk="1" fontAlgn="auto" hangingPunct="1" indent="0" latinLnBrk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По </a:t>
                      </a:r>
                      <a:r>
                        <a:rPr dirty="0" err="1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техусловиям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,</a:t>
                      </a:r>
                      <a:r>
                        <a:rPr baseline="0"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заявительный порядок</a:t>
                      </a:r>
                    </a:p>
                  </a:txBody>
                  <a:tcPr marB="41476" marL="82953" marR="82953" marT="41476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3175">
                <a:tc>
                  <a:txBody>
                    <a:bodyPr/>
                    <a:lstStyle/>
                    <a:p>
                      <a:pPr algn="ctr" defTabSz="914400" eaLnBrk="0" fontAlgn="base" hangingPunct="0" indent="0" latinLnBrk="0" lvl="0" marL="0" marR="0" rtl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b="1" baseline="0" cap="none" dirty="0" i="0" kumimoji="0" lang="ru-RU" normalizeH="0" smtClean="0" strike="noStrike" sz="900" u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charset="0" pitchFamily="34" typeface="Arial"/>
                          <a:cs charset="0" pitchFamily="34" typeface="Arial"/>
                        </a:rPr>
                        <a:t>Водоотведение</a:t>
                      </a:r>
                      <a:endParaRPr b="1" baseline="0" cap="none" dirty="0" i="0" kumimoji="0" lang="ru-RU" normalizeH="0" smtClean="0" strike="noStrike" sz="9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itchFamily="34" typeface="Arial"/>
                        <a:ea charset="0" pitchFamily="34" typeface="Calibri"/>
                        <a:cs charset="0" pitchFamily="34" typeface="Arial"/>
                      </a:endParaRPr>
                    </a:p>
                  </a:txBody>
                  <a:tcPr horzOverflow="overflow" marB="0" marL="8255" marR="8255" marT="8254"/>
                </a:tc>
                <a:tc>
                  <a:txBody>
                    <a:bodyPr/>
                    <a:lstStyle/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  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По </a:t>
                      </a:r>
                      <a:r>
                        <a:rPr dirty="0" err="1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техусловиям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,</a:t>
                      </a:r>
                      <a:r>
                        <a:rPr baseline="0"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</a:t>
                      </a:r>
                      <a:r>
                        <a:rPr dirty="0" lang="ru-RU" smtClean="0" sz="900">
                          <a:effectLst/>
                          <a:latin charset="0" pitchFamily="34" typeface="Arial"/>
                          <a:ea charset="0" panose="020F0502020204030204" pitchFamily="34" typeface="Calibri"/>
                          <a:cs charset="0" pitchFamily="34" typeface="Arial"/>
                        </a:rPr>
                        <a:t> заявительный порядок</a:t>
                      </a:r>
                    </a:p>
                    <a:p>
                      <a:pPr algn="l" defTabSz="914400" eaLnBrk="1" fontAlgn="auto" hangingPunct="1" indent="0" latinLnBrk="0"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lang="ru-RU" smtClean="0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0" marL="8255" marR="8255" marT="8254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81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900">
                          <a:effectLst/>
                          <a:latin charset="0" pitchFamily="34" typeface="Arial"/>
                          <a:cs charset="0" pitchFamily="34" typeface="Arial"/>
                        </a:rPr>
                        <a:t>Подъездные пути</a:t>
                      </a:r>
                      <a:endParaRPr b="1" dirty="0" lang="ru-RU" sz="900"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dirty="0" lang="ru-RU" smtClean="0" sz="900">
                          <a:latin charset="0" pitchFamily="34" typeface="Arial"/>
                          <a:cs charset="0" pitchFamily="34" typeface="Arial"/>
                        </a:rPr>
                        <a:t>К участку имеются подъездные дороги: асфальтовые – федеральная</a:t>
                      </a:r>
                      <a:r>
                        <a:rPr baseline="0" dirty="0" lang="ru-RU" smtClean="0" sz="900">
                          <a:latin charset="0" pitchFamily="34" typeface="Arial"/>
                          <a:cs charset="0" pitchFamily="34" typeface="Arial"/>
                        </a:rPr>
                        <a:t> автомобильная дорога Екатеринбург-Шадринск-Курган, поворот на село </a:t>
                      </a:r>
                      <a:r>
                        <a:rPr baseline="0" dirty="0" err="1" lang="ru-RU" smtClean="0" sz="900">
                          <a:latin charset="0" pitchFamily="34" typeface="Arial"/>
                          <a:cs charset="0" pitchFamily="34" typeface="Arial"/>
                        </a:rPr>
                        <a:t>Тагильское</a:t>
                      </a:r>
                      <a:endParaRPr dirty="0" lang="ru-RU" sz="900">
                        <a:latin charset="0" pitchFamily="34" typeface="Arial"/>
                        <a:cs charset="0" pitchFamily="34" typeface="Arial"/>
                      </a:endParaRPr>
                    </a:p>
                  </a:txBody>
                  <a:tcPr marB="41476" marL="82953" marR="82953" marT="41476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43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b="1" dirty="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Механизм предоставления инвестиционной площадки</a:t>
                      </a:r>
                      <a:endParaRPr b="1" dirty="0" lang="ru-RU" sz="900"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tc>
                  <a:txBody>
                    <a:bodyPr/>
                    <a:lstStyle/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1) Предоставление земельного участка в аренду без проведения торгов в целях</a:t>
                      </a:r>
                      <a:r>
                        <a:rPr baseline="0"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реализации масштабных инвестиционных проектов</a:t>
                      </a:r>
                      <a:r>
                        <a:rPr baseline="0"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 </a:t>
                      </a: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с последующим правом выкупа;</a:t>
                      </a:r>
                    </a:p>
                    <a:p>
                      <a:pPr indent="0" marL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dirty="0" kern="1200" lang="ru-RU" smtClean="0" sz="900">
                          <a:effectLst/>
                          <a:latin charset="0" pitchFamily="34" typeface="Arial"/>
                          <a:cs charset="0" pitchFamily="34" typeface="Arial"/>
                        </a:rPr>
                        <a:t>2)Аукцион по аренде/собственности земельных участков</a:t>
                      </a:r>
                      <a:endParaRPr b="0" dirty="0" lang="ru-RU" sz="900">
                        <a:solidFill>
                          <a:schemeClr val="tx1"/>
                        </a:solidFill>
                        <a:effectLst/>
                        <a:latin charset="0" pitchFamily="34" typeface="Arial"/>
                        <a:ea charset="-52" pitchFamily="18" typeface="PT Astra Serif"/>
                        <a:cs charset="0" pitchFamily="34" typeface="Arial"/>
                      </a:endParaRPr>
                    </a:p>
                  </a:txBody>
                  <a:tcPr marB="0" marL="8255" marR="8255" marT="8255"/>
                </a:tc>
                <a:extLst>
                  <a:ext uri="{0D108BD9-81ED-4DB2-BD59-A6C34878D82A}">
                    <a16:rowId xmlns:a16="http://schemas.microsoft.com/office/drawing/2014/main" xmlns="" val="656639587"/>
                  </a:ext>
                </a:extLst>
              </a:tr>
            </a:tbl>
          </a:graphicData>
        </a:graphic>
      </p:graphicFrame>
      <p:sp>
        <p:nvSpPr>
          <p:cNvPr id="33" name="object 7"/>
          <p:cNvSpPr txBox="1"/>
          <p:nvPr/>
        </p:nvSpPr>
        <p:spPr>
          <a:xfrm>
            <a:off x="1512622" y="17565"/>
            <a:ext cx="10311721" cy="264534"/>
          </a:xfrm>
          <a:prstGeom prst="rect">
            <a:avLst/>
          </a:prstGeom>
        </p:spPr>
        <p:txBody>
          <a:bodyPr bIns="0" lIns="0" rIns="0" rtlCol="0" tIns="18136" vert="horz" wrap="square">
            <a:spAutoFit/>
          </a:bodyPr>
          <a:lstStyle/>
          <a:p>
            <a:pPr algn="l" defTabSz="457200" eaLnBrk="1" fontAlgn="auto" hangingPunct="1" indent="0" latinLnBrk="0" lvl="0" marL="13434" marR="0" rtl="0">
              <a:lnSpc>
                <a:spcPct val="100000"/>
              </a:lnSpc>
              <a:spcBef>
                <a:spcPts val="1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ИНВЕСТИЦИОНН</a:t>
            </a:r>
            <a:r>
              <a:rPr b="1" baseline="0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АЯ</a:t>
            </a:r>
            <a:r>
              <a:rPr b="1" cap="none" dirty="0" i="0" kern="1200" kumimoji="0" lang="ru-RU" noProof="0" normalizeH="0" smtClean="0" spc="42" strike="noStrike" sz="1600" u="none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ПЛОЩАДКА </a:t>
            </a:r>
            <a:endParaRPr b="0" baseline="0" cap="none" dirty="0" i="0" kern="1200" kumimoji="0" lang="ru-RU" noProof="0" normalizeH="0" spc="0" strike="noStrike" sz="1600" u="none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1" name="Text Box 65"/>
          <p:cNvSpPr txBox="1">
            <a:spLocks noChangeArrowheads="1"/>
          </p:cNvSpPr>
          <p:nvPr/>
        </p:nvSpPr>
        <p:spPr bwMode="auto">
          <a:xfrm>
            <a:off x="2477934" y="322118"/>
            <a:ext cx="8381099" cy="34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0" lIns="0" rIns="0" tIns="40365" wrap="square">
            <a:spAutoFit/>
          </a:bodyPr>
          <a:lstStyle>
            <a:lvl1pPr marL="12700"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1pPr>
            <a:lvl2pPr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2pPr>
            <a:lvl3pPr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3pPr>
            <a:lvl4pPr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4pPr>
            <a:lvl5pPr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5pPr>
            <a:lvl6pPr defTabSz="449263" eaLnBrk="0" fontAlgn="base" hangingPunct="0" indent="-228600" marL="2514600">
              <a:spcBef>
                <a:spcPct val="0"/>
              </a:spcBef>
              <a:spcAft>
                <a:spcPct val="0"/>
              </a:spcAft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6pPr>
            <a:lvl7pPr defTabSz="449263" eaLnBrk="0" fontAlgn="base" hangingPunct="0" indent="-228600" marL="2971800">
              <a:spcBef>
                <a:spcPct val="0"/>
              </a:spcBef>
              <a:spcAft>
                <a:spcPct val="0"/>
              </a:spcAft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7pPr>
            <a:lvl8pPr defTabSz="449263" eaLnBrk="0" fontAlgn="base" hangingPunct="0" indent="-228600" marL="3429000">
              <a:spcBef>
                <a:spcPct val="0"/>
              </a:spcBef>
              <a:spcAft>
                <a:spcPct val="0"/>
              </a:spcAft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8pPr>
            <a:lvl9pPr defTabSz="449263" eaLnBrk="0" fontAlgn="base" hangingPunct="0" indent="-228600" marL="3886200">
              <a:spcBef>
                <a:spcPct val="0"/>
              </a:spcBef>
              <a:spcAft>
                <a:spcPct val="0"/>
              </a:spcAft>
              <a:tabLst>
                <a:tab algn="l" pos="12700"/>
                <a:tab algn="l" pos="460375"/>
                <a:tab algn="l" pos="909638"/>
                <a:tab algn="l" pos="1358900"/>
                <a:tab algn="l" pos="1808163"/>
                <a:tab algn="l" pos="2257425"/>
                <a:tab algn="l" pos="2706688"/>
                <a:tab algn="l" pos="3155950"/>
                <a:tab algn="l" pos="3605213"/>
                <a:tab algn="l" pos="4054475"/>
                <a:tab algn="l" pos="4503738"/>
                <a:tab algn="l" pos="4953000"/>
                <a:tab algn="l" pos="5402263"/>
                <a:tab algn="l" pos="5851525"/>
                <a:tab algn="l" pos="6300788"/>
                <a:tab algn="l" pos="6750050"/>
                <a:tab algn="l" pos="7199313"/>
                <a:tab algn="l" pos="7648575"/>
                <a:tab algn="l" pos="8097838"/>
                <a:tab algn="l" pos="8547100"/>
                <a:tab algn="l" pos="8996363"/>
              </a:tabLst>
              <a:defRPr>
                <a:solidFill>
                  <a:schemeClr val="bg1"/>
                </a:solidFill>
                <a:latin charset="0" panose="020F0502020204030204" pitchFamily="34" typeface="Calibri"/>
                <a:cs charset="0" panose="020B0602030504020204" pitchFamily="34" typeface="Lucida Sans Unicode"/>
              </a:defRPr>
            </a:lvl9pPr>
          </a:lstStyle>
          <a:p>
            <a:pPr defTabSz="967252" lvl="0" marL="1368931">
              <a:spcBef>
                <a:spcPts val="132"/>
              </a:spcBef>
              <a:tabLst/>
              <a:defRPr/>
            </a:pPr>
            <a:r>
              <a:rPr dirty="0" kern="0" lang="ru-RU" smtClean="0" spc="-169" sz="2000">
                <a:solidFill>
                  <a:prstClr val="white"/>
                </a:solidFill>
              </a:rPr>
              <a:t>Земельный участок вблизи р.п.Каргаполье</a:t>
            </a:r>
            <a:endParaRPr b="1" dirty="0" kern="0" lang="ru-RU" spc="-169" sz="2000">
              <a:solidFill>
                <a:prstClr val="white"/>
              </a:solidFill>
              <a:latin typeface="Arial"/>
              <a:cs typeface="Arial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/>
          <a:srcRect b="-30" r="-53"/>
          <a:stretch>
            <a:fillRect/>
          </a:stretch>
        </p:blipFill>
        <p:spPr bwMode="auto">
          <a:xfrm>
            <a:off x="7782435" y="1007918"/>
            <a:ext cx="4181475" cy="303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703127" y="4184073"/>
            <a:ext cx="4235355" cy="246221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ru-RU" smtClean="0" sz="800"/>
              <a:t>о Предоставление земельного участка в аренду без проведения торгов в целях реализации масштабных инвестиционных проектов с последующим правом выкупа;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Субсидирование лизинга оборудования до 50%, но не более 50 млн.руб.; </a:t>
            </a:r>
          </a:p>
          <a:p>
            <a:endParaRPr dirty="0" lang="ru-RU" smtClean="0" sz="800"/>
          </a:p>
          <a:p>
            <a:r>
              <a:rPr dirty="0" lang="ru-RU" smtClean="0" sz="800"/>
              <a:t>о Возмещение затрат на проведение </a:t>
            </a:r>
            <a:r>
              <a:rPr dirty="0" err="1" lang="ru-RU" smtClean="0" sz="800"/>
              <a:t>культуртехнических</a:t>
            </a:r>
            <a:r>
              <a:rPr dirty="0" lang="ru-RU" smtClean="0" sz="800"/>
              <a:t> мероприятий до 70% затрат; </a:t>
            </a:r>
          </a:p>
          <a:p>
            <a:endParaRPr dirty="0" lang="ru-RU" smtClean="0" sz="800"/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Грантовая</a:t>
            </a:r>
            <a:r>
              <a:rPr dirty="0" lang="ru-RU" smtClean="0" sz="800"/>
              <a:t> поддержка до 70 млн. руб.;</a:t>
            </a:r>
          </a:p>
          <a:p>
            <a:endParaRPr dirty="0" lang="ru-RU" smtClean="0" sz="800"/>
          </a:p>
          <a:p>
            <a:r>
              <a:rPr dirty="0" lang="ru-RU" smtClean="0" sz="800"/>
              <a:t>о Компенсация затрат на капитальное строительство 20 % (при условии поставок производственной продукции на экспорт); </a:t>
            </a:r>
          </a:p>
          <a:p>
            <a:endParaRPr dirty="0" lang="ru-RU" smtClean="0" sz="800"/>
          </a:p>
          <a:p>
            <a:r>
              <a:rPr dirty="0" lang="ru-RU" smtClean="0" sz="800"/>
              <a:t>о Льготные кредиты, лизинг;</a:t>
            </a:r>
          </a:p>
          <a:p>
            <a:endParaRPr dirty="0" lang="ru-RU" smtClean="0" sz="800"/>
          </a:p>
          <a:p>
            <a:r>
              <a:rPr dirty="0" lang="ru-RU" smtClean="0" sz="800"/>
              <a:t>о Субсидия на возмещение части затрат на уплату процентов по кредитам в Агропромышленном комплексе;</a:t>
            </a:r>
          </a:p>
          <a:p>
            <a:r>
              <a:rPr dirty="0" lang="ru-RU" smtClean="0" sz="800"/>
              <a:t>о </a:t>
            </a:r>
            <a:r>
              <a:rPr dirty="0" err="1" lang="ru-RU" smtClean="0" sz="800"/>
              <a:t>Микрозаймы</a:t>
            </a:r>
            <a:r>
              <a:rPr dirty="0" lang="ru-RU" smtClean="0" sz="800"/>
              <a:t> Фонда </a:t>
            </a:r>
            <a:r>
              <a:rPr dirty="0" err="1" lang="ru-RU" smtClean="0" sz="800"/>
              <a:t>микрофинансирования</a:t>
            </a:r>
            <a:r>
              <a:rPr dirty="0" lang="ru-RU" smtClean="0" sz="800"/>
              <a:t> Курганской области, до 5 млн.руб. под 0,1% годовых</a:t>
            </a:r>
            <a:r>
              <a:rPr dirty="0" lang="ru-RU" smtClean="0"/>
              <a:t>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xmlns="" val="3630043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6029</TotalTime>
  <Words>3840</Words>
  <Application>Microsoft Office PowerPoint</Application>
  <PresentationFormat>Произвольный</PresentationFormat>
  <Paragraphs>664</Paragraphs>
  <Slides>20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Земельный участок в населенном пункте Жикино (восточнее)</vt:lpstr>
      <vt:lpstr>Земельный участок в населенном пункте Заря (южнее). Проект «Миниферма».</vt:lpstr>
      <vt:lpstr>Земельный участок в населенном пункте Скоробогатова. Проект «Миниферма»</vt:lpstr>
      <vt:lpstr>Земельный участок в населенном пункте Нечунаево. Проект «Миниферма»</vt:lpstr>
      <vt:lpstr>Земельный участок в населенном пункте Житниково. Проект «Миниферма».</vt:lpstr>
      <vt:lpstr>Земельный участок  д. Жилина</vt:lpstr>
      <vt:lpstr>Земельный участок на въезде в р.п.Каргаполье со стороны г.Шадринска</vt:lpstr>
      <vt:lpstr>КОММЕРЧЕСКАЯ НЕДВИЖИМОСТЬ, ПРЕДПРИНИМАТЕЛЬСТВО</vt:lpstr>
      <vt:lpstr>Помещение для аренды в р.п.Каргаполье</vt:lpstr>
      <vt:lpstr>Помещение для аренды в р.п.Каргаполье, ул.Чкалова, 19а</vt:lpstr>
      <vt:lpstr>Помещение для  продажи или аренды в Каргапольский район, с.Тагильское, ул.Октябрьская,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User002</dc:creator>
  <cp:lastModifiedBy>Privalova</cp:lastModifiedBy>
  <cp:revision>433</cp:revision>
  <dcterms:created xsi:type="dcterms:W3CDTF">2020-04-08T05:30:12Z</dcterms:created>
  <dcterms:modified xsi:type="dcterms:W3CDTF">2021-03-12T10:29:44Z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587030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