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510" r:id="rId4"/>
    <p:sldId id="262" r:id="rId5"/>
    <p:sldId id="261" r:id="rId6"/>
    <p:sldId id="285" r:id="rId7"/>
    <p:sldId id="512" r:id="rId8"/>
    <p:sldId id="500" r:id="rId9"/>
    <p:sldId id="511" r:id="rId10"/>
    <p:sldId id="527" r:id="rId11"/>
    <p:sldId id="513" r:id="rId12"/>
    <p:sldId id="528" r:id="rId13"/>
    <p:sldId id="514" r:id="rId14"/>
    <p:sldId id="291" r:id="rId15"/>
    <p:sldId id="532" r:id="rId16"/>
    <p:sldId id="315" r:id="rId17"/>
    <p:sldId id="529" r:id="rId18"/>
    <p:sldId id="530" r:id="rId19"/>
    <p:sldId id="531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78B5FE-946C-4107-A71F-23C5C575AA78}">
          <p14:sldIdLst>
            <p14:sldId id="256"/>
            <p14:sldId id="510"/>
            <p14:sldId id="262"/>
            <p14:sldId id="261"/>
            <p14:sldId id="285"/>
            <p14:sldId id="512"/>
            <p14:sldId id="500"/>
            <p14:sldId id="511"/>
            <p14:sldId id="527"/>
            <p14:sldId id="513"/>
            <p14:sldId id="528"/>
            <p14:sldId id="514"/>
            <p14:sldId id="291"/>
            <p14:sldId id="532"/>
            <p14:sldId id="315"/>
            <p14:sldId id="529"/>
            <p14:sldId id="530"/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651" autoAdjust="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A9AC-35F5-4FEC-A68F-C7D8FEFD0258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E133-7EFE-4093-9D05-C07654407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4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7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82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86" y="857796"/>
            <a:ext cx="10821626" cy="455830"/>
          </a:xfrm>
        </p:spPr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350" y="1572606"/>
            <a:ext cx="10629298" cy="236090"/>
          </a:xfrm>
        </p:spPr>
        <p:txBody>
          <a:bodyPr lIns="0" tIns="0" rIns="0" bIns="0"/>
          <a:lstStyle>
            <a:lvl1pPr>
              <a:defRPr sz="153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70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"/>
            <a:ext cx="12190552" cy="595793"/>
          </a:xfrm>
          <a:custGeom>
            <a:avLst/>
            <a:gdLst/>
            <a:ahLst/>
            <a:cxnLst/>
            <a:rect l="l" t="t" r="r" b="b"/>
            <a:pathLst>
              <a:path w="10692130" h="563245">
                <a:moveTo>
                  <a:pt x="0" y="562658"/>
                </a:moveTo>
                <a:lnTo>
                  <a:pt x="10691996" y="562658"/>
                </a:lnTo>
                <a:lnTo>
                  <a:pt x="10691996" y="0"/>
                </a:lnTo>
                <a:lnTo>
                  <a:pt x="0" y="0"/>
                </a:lnTo>
                <a:lnTo>
                  <a:pt x="0" y="562658"/>
                </a:lnTo>
                <a:close/>
              </a:path>
            </a:pathLst>
          </a:custGeom>
          <a:solidFill>
            <a:srgbClr val="CBE6A9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17" name="bk object 17"/>
          <p:cNvSpPr/>
          <p:nvPr/>
        </p:nvSpPr>
        <p:spPr>
          <a:xfrm>
            <a:off x="0" y="595176"/>
            <a:ext cx="12190552" cy="773792"/>
          </a:xfrm>
          <a:custGeom>
            <a:avLst/>
            <a:gdLst/>
            <a:ahLst/>
            <a:cxnLst/>
            <a:rect l="l" t="t" r="r" b="b"/>
            <a:pathLst>
              <a:path w="10692130" h="731519">
                <a:moveTo>
                  <a:pt x="0" y="731408"/>
                </a:moveTo>
                <a:lnTo>
                  <a:pt x="0" y="0"/>
                </a:lnTo>
                <a:lnTo>
                  <a:pt x="10691996" y="0"/>
                </a:lnTo>
                <a:lnTo>
                  <a:pt x="10691996" y="731408"/>
                </a:lnTo>
                <a:lnTo>
                  <a:pt x="0" y="731408"/>
                </a:lnTo>
                <a:close/>
              </a:path>
            </a:pathLst>
          </a:custGeom>
          <a:solidFill>
            <a:srgbClr val="00564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18" name="bk object 18"/>
          <p:cNvSpPr/>
          <p:nvPr/>
        </p:nvSpPr>
        <p:spPr>
          <a:xfrm>
            <a:off x="0" y="3"/>
            <a:ext cx="2670077" cy="1368913"/>
          </a:xfrm>
          <a:custGeom>
            <a:avLst/>
            <a:gdLst/>
            <a:ahLst/>
            <a:cxnLst/>
            <a:rect l="l" t="t" r="r" b="b"/>
            <a:pathLst>
              <a:path w="2341880" h="1294130">
                <a:moveTo>
                  <a:pt x="732024" y="0"/>
                </a:moveTo>
                <a:lnTo>
                  <a:pt x="0" y="0"/>
                </a:lnTo>
                <a:lnTo>
                  <a:pt x="0" y="1292519"/>
                </a:lnTo>
                <a:lnTo>
                  <a:pt x="2341252" y="1294066"/>
                </a:lnTo>
                <a:lnTo>
                  <a:pt x="73202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86" y="857796"/>
            <a:ext cx="10821626" cy="455830"/>
          </a:xfrm>
        </p:spPr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121" y="1833312"/>
            <a:ext cx="4920963" cy="211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6073" y="1744849"/>
            <a:ext cx="4905758" cy="211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7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7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86" y="857796"/>
            <a:ext cx="10821626" cy="455830"/>
          </a:xfrm>
        </p:spPr>
        <p:txBody>
          <a:bodyPr lIns="0" tIns="0" rIns="0" bIns="0"/>
          <a:lstStyle>
            <a:lvl1pPr>
              <a:defRPr sz="296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83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91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1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5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0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34B6-A846-4871-9662-E88BC93D1EED}" type="datetimeFigureOut">
              <a:rPr lang="ru-RU" smtClean="0"/>
              <a:pPr/>
              <a:t>ср 10.03.21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DA31-9F84-4A06-9440-ADB9FD1FB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186" y="857796"/>
            <a:ext cx="1082162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350" y="1572606"/>
            <a:ext cx="10629298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0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14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14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86" y="0"/>
            <a:ext cx="11734828" cy="1477328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ИНФОРМАЦИЯ </a:t>
            </a:r>
          </a:p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ОБ ИНВЕСТИЦИОННЫХ ПЛОЩАДКАХ, РАСПОЛОЖЕННЫХ НА ТЕРРИТОРИИ КУРТАМЫШСКОГО РАЙОНА</a:t>
            </a:r>
          </a:p>
        </p:txBody>
      </p:sp>
      <p:pic>
        <p:nvPicPr>
          <p:cNvPr id="5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346199"/>
            <a:ext cx="7859460" cy="542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31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99524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с. </a:t>
            </a:r>
            <a:r>
              <a:rPr lang="ru-RU" sz="2116" kern="0" spc="-169" dirty="0" err="1">
                <a:solidFill>
                  <a:prstClr val="white"/>
                </a:solidFill>
              </a:rPr>
              <a:t>Каминское</a:t>
            </a:r>
            <a:endParaRPr lang="ru-RU" sz="2116" kern="0" spc="-169" dirty="0">
              <a:solidFill>
                <a:prstClr val="white"/>
              </a:solidFill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61" y="1037596"/>
            <a:ext cx="4194120" cy="27020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1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98734"/>
              </p:ext>
            </p:extLst>
          </p:nvPr>
        </p:nvGraphicFramePr>
        <p:xfrm>
          <a:off x="5668513" y="1380649"/>
          <a:ext cx="6253855" cy="5179209"/>
        </p:xfrm>
        <a:graphic>
          <a:graphicData uri="http://schemas.openxmlformats.org/drawingml/2006/table">
            <a:tbl>
              <a:tblPr/>
              <a:tblGrid>
                <a:gridCol w="226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37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площадки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Пашни 1100 га (известково-</a:t>
                      </a:r>
                      <a:r>
                        <a:rPr lang="ru-RU" altLang="ru-RU" sz="11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солончиковая</a:t>
                      </a: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зона)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45:09:050502; 45:09:050604; 45:09:050503; 45:09:030703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м. северо-западнее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с. </a:t>
                      </a:r>
                      <a:r>
                        <a:rPr lang="ru-RU" altLang="ru-RU" sz="11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endParaRPr lang="ru-RU" alt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Собственник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муниципальная собственность </a:t>
                      </a:r>
                      <a:r>
                        <a:rPr lang="ru-RU" altLang="ru-RU" sz="11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Обанинского</a:t>
                      </a: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сельсовета на который не разграничена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7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 земель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населенного пункта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Сельскохозяйственное использование (животноводство)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Электроснабжение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ВЛ-10кВ 500 м. (максимальная мощность 400 кВт)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6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Газоснабжение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планах проведение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газопровода до с. </a:t>
                      </a:r>
                      <a:r>
                        <a:rPr lang="ru-RU" altLang="ru-RU" sz="11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2022 году. (расстояние от г. Куртамыша до с. </a:t>
                      </a:r>
                      <a:r>
                        <a:rPr lang="ru-RU" altLang="ru-RU" sz="11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 км.)</a:t>
                      </a:r>
                      <a:endParaRPr lang="ru-RU" alt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3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организации автономной артезианской скважины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Водоотведение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 строительство локальной канализации с отводом нечистот в септик.</a:t>
                      </a:r>
                      <a:endParaRPr lang="ru-RU" alt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9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Подъездные пути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асфальтированной дороги 1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км.</a:t>
                      </a:r>
                      <a:endParaRPr lang="ru-RU" alt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ближайших жилых домов 500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Постановка на государственный кадастровый учет;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Предоставления земельного участка в аренду.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6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объектов недвижимости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</a:t>
                      </a:r>
                      <a:r>
                        <a:rPr lang="ru-RU" altLang="ru-RU" sz="11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нет</a:t>
                      </a:r>
                      <a:endParaRPr lang="ru-RU" altLang="ru-RU" sz="11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bject 7"/>
          <p:cNvSpPr txBox="1"/>
          <p:nvPr/>
        </p:nvSpPr>
        <p:spPr>
          <a:xfrm>
            <a:off x="1570893" y="116878"/>
            <a:ext cx="10144294" cy="233757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967252">
              <a:spcBef>
                <a:spcPts val="143"/>
              </a:spcBef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ИНВЕСТИЦИОННАЯ ПЛОЩАДКА</a:t>
            </a:r>
            <a:endParaRPr sz="1400" dirty="0">
              <a:solidFill>
                <a:srgbClr val="C89367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" y="3687802"/>
            <a:ext cx="4276041" cy="317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0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99524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с. </a:t>
            </a:r>
            <a:r>
              <a:rPr lang="ru-RU" sz="2116" kern="0" spc="-169" dirty="0" err="1">
                <a:solidFill>
                  <a:prstClr val="white"/>
                </a:solidFill>
              </a:rPr>
              <a:t>Каминское</a:t>
            </a:r>
            <a:endParaRPr lang="ru-RU" sz="2116" kern="0" spc="-169" dirty="0">
              <a:solidFill>
                <a:prstClr val="white"/>
              </a:solidFill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98592"/>
              </p:ext>
            </p:extLst>
          </p:nvPr>
        </p:nvGraphicFramePr>
        <p:xfrm>
          <a:off x="5668513" y="1380649"/>
          <a:ext cx="6253855" cy="5137821"/>
        </p:xfrm>
        <a:graphic>
          <a:graphicData uri="http://schemas.openxmlformats.org/drawingml/2006/table">
            <a:tbl>
              <a:tblPr/>
              <a:tblGrid>
                <a:gridCol w="226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37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площадки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га под ферму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45:09:050503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м. западнее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с. </a:t>
                      </a:r>
                      <a:r>
                        <a:rPr lang="ru-RU" altLang="ru-RU" sz="10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endParaRPr lang="ru-RU" altLang="ru-RU" sz="1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Собственник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участок, муниципальная собственность </a:t>
                      </a:r>
                      <a:r>
                        <a:rPr lang="ru-RU" altLang="ru-RU" sz="10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Обанинского</a:t>
                      </a: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сельсовета на который не разграничена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7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 земель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Земли населенного пункта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Зона</a:t>
                      </a:r>
                      <a:r>
                        <a:rPr 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П-1, производственная зона</a:t>
                      </a:r>
                      <a:endParaRPr lang="ru-RU" sz="1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Электроснабжение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Имеется возможность обеспечения энергоснабжения в 200 м.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ВЛ-10кВ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6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Газоснабжение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планах проведение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газопровода до с. </a:t>
                      </a:r>
                      <a:r>
                        <a:rPr lang="ru-RU" altLang="ru-RU" sz="10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2022 году. (расстояние от г. Куртамыша до с. </a:t>
                      </a:r>
                      <a:r>
                        <a:rPr lang="ru-RU" altLang="ru-RU" sz="1000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Каминское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 км.)</a:t>
                      </a:r>
                      <a:endParaRPr lang="ru-RU" altLang="ru-RU" sz="1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3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организации автономной артезианской скважины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Водоотведение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 строительство локальной канализации с отводом нечистот в септик.</a:t>
                      </a:r>
                      <a:endParaRPr lang="ru-RU" altLang="ru-RU" sz="1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9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Подъездные пути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асфальтированной дороги 150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42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ближайших жилых домов 500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371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Постановка на государственный кадастровый учет;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Предоставления земельного участка в аренду.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Ориентировочная годовая арендная плата 50 тыс. руб.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6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объектов недвижимости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Объектов</a:t>
                      </a:r>
                      <a:r>
                        <a:rPr lang="ru-RU" altLang="ru-RU" sz="100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нет</a:t>
                      </a:r>
                      <a:endParaRPr lang="ru-RU" altLang="ru-RU" sz="1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bject 7"/>
          <p:cNvSpPr txBox="1"/>
          <p:nvPr/>
        </p:nvSpPr>
        <p:spPr>
          <a:xfrm>
            <a:off x="1570893" y="116878"/>
            <a:ext cx="10144294" cy="233757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967252">
              <a:spcBef>
                <a:spcPts val="143"/>
              </a:spcBef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ИНВЕСТИЦИОННАЯ ПЛОЩАДКА</a:t>
            </a:r>
            <a:endParaRPr sz="1400" dirty="0">
              <a:solidFill>
                <a:srgbClr val="C89367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1647896"/>
            <a:ext cx="5382119" cy="46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5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99524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с. </a:t>
            </a:r>
            <a:r>
              <a:rPr lang="ru-RU" sz="2116" kern="0" spc="-169" dirty="0" err="1">
                <a:solidFill>
                  <a:prstClr val="white"/>
                </a:solidFill>
              </a:rPr>
              <a:t>Белоногово</a:t>
            </a:r>
            <a:endParaRPr lang="ru-RU" sz="2116" kern="0" spc="-169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24" y="123995"/>
            <a:ext cx="1646063" cy="475529"/>
          </a:xfrm>
          <a:prstGeom prst="rect">
            <a:avLst/>
          </a:prstGeom>
        </p:spPr>
      </p:pic>
      <p:graphicFrame>
        <p:nvGraphicFramePr>
          <p:cNvPr id="14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55930"/>
              </p:ext>
            </p:extLst>
          </p:nvPr>
        </p:nvGraphicFramePr>
        <p:xfrm>
          <a:off x="5181600" y="1146188"/>
          <a:ext cx="6609347" cy="5504399"/>
        </p:xfrm>
        <a:graphic>
          <a:graphicData uri="http://schemas.openxmlformats.org/drawingml/2006/table">
            <a:tbl>
              <a:tblPr/>
              <a:tblGrid>
                <a:gridCol w="23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81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59 000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4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45:09:040302:229, в 120 м. юго-западней с.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Белоногово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8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Кучин Анатолий Прокопьевич, 83524921236, 89128313792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Стоимость объекта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4000000 руб.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0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3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Животноводство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Животноводство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Газоснабжение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Газификация предусмотрена в 2022 году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8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КТП-10/94кВ Ко-4-10 АВМ мощностью трансформатора 63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территории участка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Возможность организации автономной артезианской скважины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асфальтированной дороги 1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СЗЗ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ближайших жилых домов 120 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97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Выкуп объекта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1" y="1093028"/>
            <a:ext cx="3766517" cy="2409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50" y="3593528"/>
            <a:ext cx="3766517" cy="30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022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" id="26" name="Picture 7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0" y="1384326"/>
            <a:ext cx="4842836" cy="33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0" y="2803502"/>
            <a:ext cx="505838" cy="5058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1425074"/>
            <a:ext cx="505838" cy="50583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b="b" l="l" r="r" t="t"/>
            <a:pathLst>
              <a:path h="1216025" w="4775200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bIns="0" lIns="0" rIns="0" rtlCol="0" tIns="0" wrap="square"/>
          <a:lstStyle/>
          <a:p>
            <a:pPr algn="l" defTabSz="96725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noProof="0" normalizeH="0" spc="0" strike="noStrike" sz="1904" u="none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b="b" l="l" r="r" t="t"/>
            <a:pathLst>
              <a:path h="746760" w="963549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bIns="0" lIns="0" rIns="0" rtlCol="0" tIns="0" wrap="square"/>
          <a:lstStyle/>
          <a:p>
            <a:pPr algn="l" defTabSz="96725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noProof="0" normalizeH="0" spc="0" strike="noStrike" sz="1904" u="none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b="b" l="l" r="r" t="t"/>
            <a:pathLst>
              <a:path h="454025" w="1056640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bIns="0" lIns="0" rIns="0" rtlCol="0" tIns="0" wrap="square"/>
          <a:lstStyle/>
          <a:p>
            <a:pPr algn="l" defTabSz="967252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noProof="0" normalizeH="0" spc="0" strike="noStrike" sz="1904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026" y="86407"/>
            <a:ext cx="4292799" cy="294992"/>
          </a:xfrm>
          <a:prstGeom prst="rect">
            <a:avLst/>
          </a:prstGeom>
        </p:spPr>
        <p:txBody>
          <a:bodyPr bIns="0" lIns="0" rIns="0" rtlCol="0" tIns="18136" vert="horz" wrap="square">
            <a:spAutoFit/>
          </a:bodyPr>
          <a:lstStyle/>
          <a:p>
            <a:pPr algn="l" defTabSz="967252" eaLnBrk="1" fontAlgn="auto" hangingPunct="1" indent="0" latinLnBrk="0" lvl="0" marL="13434" marR="0" rtl="0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noProof="0" normalizeH="0" spc="42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b="1" baseline="0" cap="none" dirty="0" i="0" kern="1200" kumimoji="0" lang="ru-RU" noProof="0" normalizeH="0" spc="42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ЫЕ</a:t>
            </a:r>
            <a:r>
              <a:rPr b="1" baseline="0" cap="none" dirty="0" i="0" kern="1200" kumimoji="0" noProof="0" normalizeH="0" spc="-79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b="1" baseline="0" cap="none" dirty="0" i="0" kern="1200" kumimoji="0" noProof="0" normalizeH="0" spc="21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b="1" baseline="0" cap="none" dirty="0" i="0" kern="1200" kumimoji="0" lang="ru-RU" noProof="0" normalizeH="0" spc="21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ЛОЩАДКИ</a:t>
            </a:r>
            <a:endParaRPr b="0" baseline="0" cap="none" dirty="0" i="0" kern="1200" kumimoji="0" noProof="0" normalizeH="0" spc="0" strike="noStrike" sz="1798" u="none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82575"/>
            <a:ext cx="10416240" cy="342558"/>
          </a:xfrm>
          <a:prstGeom prst="rect">
            <a:avLst/>
          </a:prstGeom>
        </p:spPr>
        <p:txBody>
          <a:bodyPr bIns="0" lIns="0" rIns="0" rtlCol="0" tIns="16792" vert="horz" wrap="square">
            <a:spAutoFit/>
          </a:bodyPr>
          <a:lstStyle>
            <a:lvl1pPr>
              <a:defRPr b="1" i="0" sz="28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67252" eaLnBrk="1" fontAlgn="auto" hangingPunct="1" indent="0" latinLnBrk="0" lvl="0" marL="1368931" marR="0" rtl="0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pc="37" strike="noStrike" sz="2116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ДЛЯ РАЗМЕЩЕНИЯ ОБЪЕКТОВ</a:t>
            </a:r>
            <a:r>
              <a:rPr b="1" cap="none" dirty="0" i="0" kern="0" kumimoji="0" lang="ru-RU" noProof="0" normalizeH="0" spc="37" strike="noStrike" sz="2116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ДОРОЖНОГО СЕРВИСА</a:t>
            </a:r>
            <a:endParaRPr b="1" baseline="0" cap="none" dirty="0" i="0" kern="0" kumimoji="0" lang="ru-RU" noProof="0" normalizeH="0" spc="-169" strike="noStrike" sz="2116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6821657" y="3765405"/>
            <a:ext cx="4292799" cy="294992"/>
          </a:xfrm>
          <a:prstGeom prst="rect">
            <a:avLst/>
          </a:prstGeom>
        </p:spPr>
        <p:txBody>
          <a:bodyPr bIns="0" lIns="0" rIns="0" rtlCol="0" tIns="18136" vert="horz" wrap="square">
            <a:spAutoFit/>
          </a:bodyPr>
          <a:lstStyle/>
          <a:p>
            <a:pPr algn="l" defTabSz="967252" eaLnBrk="1" fontAlgn="auto" hangingPunct="1" indent="0" latinLnBrk="0" lvl="0" marL="13434" marR="0" rtl="0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pc="42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МЕРЫ ГОСПОДДЕРЖКИ:</a:t>
            </a:r>
            <a:endParaRPr b="0" baseline="0" cap="none" dirty="0" i="0" kern="1200" kumimoji="0" noProof="0" normalizeH="0" spc="0" strike="noStrike" sz="1798" u="none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0647" y="4003301"/>
            <a:ext cx="5600389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-171450" latinLnBrk="0" lvl="0" marL="171450" marR="0" rtl="0">
              <a:spcBef>
                <a:spcPts val="0"/>
              </a:spcBef>
              <a:spcAft>
                <a:spcPts val="80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Предоставление земельного участка, находящегося в государственной или муниципальной собственности, в аренду без проведения торгов </a:t>
            </a:r>
          </a:p>
          <a:p>
            <a:pPr algn="l" defTabSz="914400" eaLnBrk="1" fontAlgn="auto" hangingPunct="1" indent="-171450" latinLnBrk="0" lvl="0" marL="171450" marR="0" rtl="0">
              <a:spcBef>
                <a:spcPts val="0"/>
              </a:spcBef>
              <a:spcAft>
                <a:spcPts val="80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Субсидирование до 50 % затрат, связанных с уплатой первого взноса (аванса) при заключении договора (договоров) лизинга оборудования</a:t>
            </a:r>
          </a:p>
          <a:p>
            <a:pPr algn="l" defTabSz="914400" eaLnBrk="1" fontAlgn="auto" hangingPunct="1" indent="-171450" latinLnBrk="0" lvl="0" marL="171450" marR="0" rtl="0">
              <a:spcBef>
                <a:spcPts val="0"/>
              </a:spcBef>
              <a:spcAft>
                <a:spcPts val="80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Предоставление льготных займов на строительство помещений и закуп оборудования в размере до 5 млн. руб. на одного субъекта МСП, сроком до трех лет по льготной процентной ставке </a:t>
            </a:r>
          </a:p>
          <a:p>
            <a:pPr algn="l" defTabSz="914400" eaLnBrk="1" fontAlgn="auto" hangingPunct="1" indent="-171450" latinLnBrk="0" lvl="0" marL="171450" marR="0" rtl="0">
              <a:spcBef>
                <a:spcPts val="0"/>
              </a:spcBef>
              <a:spcAft>
                <a:spcPts val="80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Кредитные программы МСП-Банка</a:t>
            </a:r>
          </a:p>
          <a:p>
            <a:pPr algn="l" defTabSz="914400" eaLnBrk="1" fontAlgn="auto" hangingPunct="1" indent="-171450" latinLnBrk="0" lvl="0" marL="171450" marR="0" rtl="0">
              <a:spcBef>
                <a:spcPts val="0"/>
              </a:spcBef>
              <a:spcAft>
                <a:spcPts val="800"/>
              </a:spcAft>
              <a:buClrTx/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="1" baseline="0" cap="none" dirty="0" i="0" kern="1200" kumimoji="0" lang="ru-RU" noProof="0" normalizeH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Предоставление гарантийного </a:t>
            </a:r>
            <a:r>
              <a:rPr b="1" baseline="0" cap="none" dirty="0" i="0" kern="1200" kumimoji="0" lang="ru-RU" noProof="0" normalizeH="0" smtClean="0" spc="0" strike="noStrike" sz="1400" u="none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charset="0" panose="020F0502020204030204" pitchFamily="34" typeface="Calibri"/>
                <a:cs charset="0" panose="02020603050405020304" pitchFamily="18" typeface="Times New Roman"/>
              </a:rPr>
              <a:t>поручительств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38" y="1187445"/>
            <a:ext cx="2474690" cy="154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" y="4032010"/>
            <a:ext cx="3038272" cy="182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-25"/>
          <a:stretch/>
        </p:blipFill>
        <p:spPr>
          <a:xfrm>
            <a:off x="3508921" y="2755631"/>
            <a:ext cx="3135720" cy="16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r="-30"/>
          <a:stretch/>
        </p:blipFill>
        <p:spPr>
          <a:xfrm>
            <a:off x="3200548" y="4354392"/>
            <a:ext cx="3011726" cy="149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bject 7"/>
          <p:cNvSpPr txBox="1"/>
          <p:nvPr/>
        </p:nvSpPr>
        <p:spPr>
          <a:xfrm>
            <a:off x="6776073" y="1110987"/>
            <a:ext cx="4292799" cy="294992"/>
          </a:xfrm>
          <a:prstGeom prst="rect">
            <a:avLst/>
          </a:prstGeom>
        </p:spPr>
        <p:txBody>
          <a:bodyPr bIns="0" lIns="0" rIns="0" rtlCol="0" tIns="18136" vert="horz" wrap="square">
            <a:spAutoFit/>
          </a:bodyPr>
          <a:lstStyle/>
          <a:p>
            <a:pPr algn="l" defTabSz="967252" eaLnBrk="1" fontAlgn="auto" hangingPunct="1" indent="0" latinLnBrk="0" lvl="0" marL="13434" marR="0" rtl="0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ru-RU" noProof="0" spc="42" sz="1798">
                <a:solidFill>
                  <a:srgbClr val="C89367"/>
                </a:solidFill>
                <a:latin typeface="Arial"/>
                <a:cs typeface="Arial"/>
              </a:rPr>
              <a:t>ПЛОЩАДКИ ДЛЯ РАЗМЕЩЕНИЯ</a:t>
            </a:r>
            <a:r>
              <a:rPr b="1" baseline="0" cap="none" dirty="0" i="0" kern="1200" kumimoji="0" lang="ru-RU" noProof="0" normalizeH="0" spc="42" strike="noStrike" sz="1798" u="none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b="0" baseline="0" cap="none" dirty="0" i="0" kern="1200" kumimoji="0" noProof="0" normalizeH="0" spc="0" strike="noStrike" sz="1798" u="none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0" y="1906805"/>
            <a:ext cx="505838" cy="5058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0" y="2343070"/>
            <a:ext cx="505838" cy="5058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0" y="3276081"/>
            <a:ext cx="505838" cy="5058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50479" y="2364912"/>
            <a:ext cx="26754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ru-RU">
                <a:solidFill>
                  <a:schemeClr val="accent6">
                    <a:lumMod val="50000"/>
                  </a:schemeClr>
                </a:solidFill>
              </a:rPr>
              <a:t>Автомоечные</a:t>
            </a:r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 комплексы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963" y="3272583"/>
            <a:ext cx="3283976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Автосервисы                      и т.д. </a:t>
            </a:r>
            <a:r>
              <a:rPr dirty="0" lang="ru-RU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5718" y="2852053"/>
            <a:ext cx="1122423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Паркинги</a:t>
            </a:r>
          </a:p>
          <a:p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5718" y="1518203"/>
            <a:ext cx="1421736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Автосалоны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0479" y="1945187"/>
            <a:ext cx="357913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>
                <a:solidFill>
                  <a:schemeClr val="accent6">
                    <a:lumMod val="50000"/>
                  </a:schemeClr>
                </a:solidFill>
              </a:rPr>
              <a:t>Шиномонтажные мастерские </a:t>
            </a:r>
          </a:p>
        </p:txBody>
      </p:sp>
    </p:spTree>
    <p:extLst>
      <p:ext uri="{BB962C8B-B14F-4D97-AF65-F5344CB8AC3E}">
        <p14:creationId xmlns:p14="http://schemas.microsoft.com/office/powerpoint/2010/main" val="222855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511328" y="562998"/>
            <a:ext cx="10449532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г. Куртамыш, ул. Строителей, 1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8" name="Picture 84" descr="Qa4Mf44BR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16" y="1073947"/>
            <a:ext cx="4054258" cy="304153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16" y="4177282"/>
            <a:ext cx="4054258" cy="2594990"/>
          </a:xfrm>
          <a:prstGeom prst="rect">
            <a:avLst/>
          </a:prstGeom>
        </p:spPr>
      </p:pic>
      <p:graphicFrame>
        <p:nvGraphicFramePr>
          <p:cNvPr id="19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23031"/>
              </p:ext>
            </p:extLst>
          </p:nvPr>
        </p:nvGraphicFramePr>
        <p:xfrm>
          <a:off x="5076781" y="1280806"/>
          <a:ext cx="6849038" cy="5342195"/>
        </p:xfrm>
        <a:graphic>
          <a:graphicData uri="http://schemas.openxmlformats.org/drawingml/2006/table">
            <a:tbl>
              <a:tblPr/>
              <a:tblGrid>
                <a:gridCol w="236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2,5 га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45:09:020301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Общественно-деловая зона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1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ОД-7 (общественно-деловая зона)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7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Пищевая промышленность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Обслуживание автотранспорта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Магазины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Бытовое обслуживание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62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ТП-160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установлена в 150 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автономная артезианская скважина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4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обеспечены асфальтированным покрытием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3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аренды/выкупа земельного участка, руб.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оценки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2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на государственный кадастровый учет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7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6" y="2804748"/>
            <a:ext cx="505838" cy="5058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06" y="1426320"/>
            <a:ext cx="505838" cy="50583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026" y="86407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ЫЕ</a:t>
            </a:r>
            <a:r>
              <a:rPr kumimoji="0" sz="1798" b="1" i="0" u="none" strike="noStrike" kern="1200" cap="none" spc="-79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lang="ru-RU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ЛОЩАДКИ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82575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marR="0" lvl="0" indent="0" algn="l" defTabSz="967252" rtl="0" eaLnBrk="1" fontAlgn="auto" latinLnBrk="0" hangingPunct="1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16" b="1" i="0" u="none" strike="noStrike" kern="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ДЛЯ РАЗМЕЩЕНИЯ</a:t>
            </a:r>
            <a:r>
              <a:rPr kumimoji="0" lang="ru-RU" sz="2116" b="1" i="0" u="none" strike="noStrike" kern="0" cap="none" spc="37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СКЛАДОВ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277" y="3969552"/>
            <a:ext cx="5600389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земельного участка, находящегося в государственной или муниципальной собственности, в аренду без проведения торгов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Субсидирование до 50 % затрат, связанных с уплатой первого взноса (аванса) при заключении договора (договоров) лизинга оборудования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льготных займов на строительство помещений и закуп оборудования в размере до 5 млн. руб. на одного субъекта МСП, сроком до трех лет по льготной процентной ставке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Кредитные программы МСП-Банка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гарантийного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6120020" y="1126574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ПЛОЩАДКИ ДЛЯ РАЗМЕЩЕНИЯ: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6" y="1908051"/>
            <a:ext cx="505838" cy="5058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6" y="2344316"/>
            <a:ext cx="505838" cy="5058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76855" y="2366158"/>
            <a:ext cx="259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Разгрузочные площадки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2094" y="2853299"/>
            <a:ext cx="158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Оптовые базы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2094" y="151944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Склады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6855" y="1946433"/>
            <a:ext cx="357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Логистические комплексы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02094" y="3302880"/>
            <a:ext cx="2644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Производственные  базы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06" y="3267948"/>
            <a:ext cx="505838" cy="505838"/>
          </a:xfrm>
          <a:prstGeom prst="rect">
            <a:avLst/>
          </a:prstGeom>
        </p:spPr>
      </p:pic>
      <p:sp>
        <p:nvSpPr>
          <p:cNvPr id="12" name="object 7"/>
          <p:cNvSpPr txBox="1"/>
          <p:nvPr/>
        </p:nvSpPr>
        <p:spPr>
          <a:xfrm>
            <a:off x="6185803" y="3723932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МЕРЫ ГОСПОДДЕРЖКИ: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4" name="Picture 7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45" y="1421566"/>
            <a:ext cx="5326297" cy="36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34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511328" y="562998"/>
            <a:ext cx="10449532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г. Куртамыш, ул. Строителей, 1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8" name="Picture 84" descr="Qa4Mf44BR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16" y="1073947"/>
            <a:ext cx="4054258" cy="304153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16" y="4177282"/>
            <a:ext cx="4054258" cy="2594990"/>
          </a:xfrm>
          <a:prstGeom prst="rect">
            <a:avLst/>
          </a:prstGeom>
        </p:spPr>
      </p:pic>
      <p:graphicFrame>
        <p:nvGraphicFramePr>
          <p:cNvPr id="19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22291"/>
              </p:ext>
            </p:extLst>
          </p:nvPr>
        </p:nvGraphicFramePr>
        <p:xfrm>
          <a:off x="5030577" y="1093028"/>
          <a:ext cx="6849038" cy="5420806"/>
        </p:xfrm>
        <a:graphic>
          <a:graphicData uri="http://schemas.openxmlformats.org/drawingml/2006/table">
            <a:tbl>
              <a:tblPr/>
              <a:tblGrid>
                <a:gridCol w="236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2,5 га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45:09:020301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Общественно-деловая зона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1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ОД-7 (общественно-деловая зона)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4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Пищевая промышленность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Обслуживание автотранспорта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Магазины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Бытовое обслуживание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62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ТП-160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установлена в 150 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автономная артезианская скважина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4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обеспечены асфальтированным покрытием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3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аренды/выкупа земельного участка, руб.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оценки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2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на государственный кадастровый учет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6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661737" y="589440"/>
            <a:ext cx="11405936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37" dirty="0">
                <a:solidFill>
                  <a:prstClr val="white"/>
                </a:solidFill>
              </a:rPr>
              <a:t>Курганская область, г. Куртамыш, ул. Радужная, 45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10106024" y="116992"/>
            <a:ext cx="1518285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98" b="1" spc="42" dirty="0">
                <a:solidFill>
                  <a:srgbClr val="C89367"/>
                </a:solidFill>
                <a:latin typeface="Arial"/>
                <a:cs typeface="Arial"/>
              </a:rPr>
              <a:t>ЧАСТНАЯ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146498"/>
            <a:ext cx="4061711" cy="305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4019232"/>
            <a:ext cx="4061711" cy="2903042"/>
          </a:xfrm>
          <a:prstGeom prst="rect">
            <a:avLst/>
          </a:prstGeom>
        </p:spPr>
      </p:pic>
      <p:graphicFrame>
        <p:nvGraphicFramePr>
          <p:cNvPr id="1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50743"/>
              </p:ext>
            </p:extLst>
          </p:nvPr>
        </p:nvGraphicFramePr>
        <p:xfrm>
          <a:off x="5245769" y="1146500"/>
          <a:ext cx="6378540" cy="5311064"/>
        </p:xfrm>
        <a:graphic>
          <a:graphicData uri="http://schemas.openxmlformats.org/drawingml/2006/table">
            <a:tbl>
              <a:tblPr/>
              <a:tblGrid>
                <a:gridCol w="233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19000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2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45:09:020306:352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долевая собственность Комаров А. С. и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Кюверин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 И.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промышленности, энергетики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промышленности, энергетики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промышленных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1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возможность обеспечения энергоснабжения в 50 м проходит ВЛ-10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действующей, расположенной на территории участка скважины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8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грунтовая дорога, до асфальтированной дороги 2 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8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1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 инвестиционной площадки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Выкуп объекта.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аренды/выкупа, руб.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По договоренности.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03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669485" y="576248"/>
            <a:ext cx="11405936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37" dirty="0">
                <a:solidFill>
                  <a:prstClr val="white"/>
                </a:solidFill>
              </a:rPr>
              <a:t>Курганская область, г. Куртамыш, Лесопильная, 25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10106024" y="116992"/>
            <a:ext cx="1518285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98" b="1" spc="42" dirty="0">
                <a:solidFill>
                  <a:srgbClr val="C89367"/>
                </a:solidFill>
                <a:latin typeface="Arial"/>
                <a:cs typeface="Arial"/>
              </a:rPr>
              <a:t>ЧАСТНАЯ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4881"/>
              </p:ext>
            </p:extLst>
          </p:nvPr>
        </p:nvGraphicFramePr>
        <p:xfrm>
          <a:off x="5076781" y="1112859"/>
          <a:ext cx="6906671" cy="5570353"/>
        </p:xfrm>
        <a:graphic>
          <a:graphicData uri="http://schemas.openxmlformats.org/drawingml/2006/table">
            <a:tbl>
              <a:tblPr/>
              <a:tblGrid>
                <a:gridCol w="250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1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4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45:09:020309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Бояринцев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Сергей Борисович, 8-912-578-05-33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1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размещения производственных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размещения производственных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8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(промышленная, коммунально-складская) деятельность, коммунальное инженерно-техническое обеспечение (размещение новых, эксплуатация существующих)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7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На территории есть подстанция с мощностью 100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расстоянии 50 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7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действующей, расположенной на территории участка скважины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46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дорога, да асфальтированной дороги 0,5 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4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 инвестиционной площадки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Выкуп объекта.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5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выкупа комплекса с земельным участком , руб.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согласованию с собственником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5" y="1060057"/>
            <a:ext cx="3785944" cy="281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5" y="3870557"/>
            <a:ext cx="3785944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0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935641"/>
              </p:ext>
            </p:extLst>
          </p:nvPr>
        </p:nvGraphicFramePr>
        <p:xfrm>
          <a:off x="1631951" y="188913"/>
          <a:ext cx="8856663" cy="495789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Куртамышский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муниципальный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392510 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28350 человек (по состоянию на 01.01.2020 года)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Расстояние до аэропорта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 км (город Курган)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Расстояние до ж/д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Ближайшая железная станция находится в рабочем поселке Юргамыш на расстоянии 50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Наличие учебных заведений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ГБПОУ «Березовский агропромышленный техникум»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(тракторист-машинист сельскохозяйственного производства, водитель автомобиля категории С, повар, кондитер, продавец, контролер, кассир, сварщик)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ГБПОУ «Курганский педагогический колледж»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(преподаватель начальных классов, дошкольное образование, физическая культура)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ФГБОУВО «Курганская государственная сельскохозяйственная академия им. Т.С. Мальцева»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(информационная система по отраслям, землеустройство, техническое обслуживание и ремонт автотранспорта, механизация сельского хозяйства, экономика и бухгалтерский учет)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Субъекты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498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индивидуальных предпринимателей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глав К(Ф)Х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– юридических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Крупные 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«Профиль»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«Швейная фабрика»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ОАО «СКС»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Куртамышский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механический завод»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«Каф-дизель»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366" name="Picture 7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9" y="5373688"/>
            <a:ext cx="25923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73" descr="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4" y="5341938"/>
            <a:ext cx="2592387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74" descr="бере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426" y="5373688"/>
            <a:ext cx="27035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9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76" y="1377870"/>
            <a:ext cx="4316617" cy="29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026" y="86407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ЫЕ</a:t>
            </a:r>
            <a:r>
              <a:rPr kumimoji="0" sz="1798" b="1" i="0" u="none" strike="noStrike" kern="1200" cap="none" spc="-79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lang="ru-RU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ЛОЩАДКИ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82575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marR="0" lvl="0" indent="0" algn="l" defTabSz="967252" rtl="0" eaLnBrk="1" fontAlgn="auto" latinLnBrk="0" hangingPunct="1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16" b="1" i="0" u="none" strike="noStrike" kern="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ДЛЯ РАЗМЕЩЕНИЯ ПРОМЫШЛЕННОГО ПРОИЗВОДСТВА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6821657" y="1936839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МЕРЫ ГОСПОДДЕРЖКИ: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1611" y="2366755"/>
            <a:ext cx="5600389" cy="3601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земельного участка, находящегося в государственной или муниципальной собственности, в аренду без проведения торгов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Субсидирование до 50 % затрат, связанных с уплатой первого взноса (аванса) при заключении договора (договоров) лизинга оборудования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получении льготных займов Фонда развития промышленности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льготных займов на строительство помещений и закуп оборудования в размере до 5 млн. руб. на одного субъекта МСП, сроком до трех лет по льготной процентной ставке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Кредитные программы МСП-Банка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гарантийного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63" y="1150215"/>
            <a:ext cx="2292995" cy="131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2" y="4333748"/>
            <a:ext cx="2182149" cy="145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11" y="2596075"/>
            <a:ext cx="2820292" cy="158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05" y="4219352"/>
            <a:ext cx="2634317" cy="174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68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511328" y="562998"/>
            <a:ext cx="10449532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-169" dirty="0">
                <a:solidFill>
                  <a:prstClr val="white"/>
                </a:solidFill>
              </a:rPr>
              <a:t>Курганская область, </a:t>
            </a:r>
            <a:r>
              <a:rPr lang="ru-RU" sz="2116" kern="0" spc="-169" dirty="0" err="1">
                <a:solidFill>
                  <a:prstClr val="white"/>
                </a:solidFill>
              </a:rPr>
              <a:t>Куртамышский</a:t>
            </a:r>
            <a:r>
              <a:rPr lang="ru-RU" sz="2116" kern="0" spc="-169" dirty="0">
                <a:solidFill>
                  <a:prstClr val="white"/>
                </a:solidFill>
              </a:rPr>
              <a:t> район, г. Куртамыш, ул. Строителей, 1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8" name="Picture 84" descr="Qa4Mf44BR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216" y="1073947"/>
            <a:ext cx="4054258" cy="304153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16" y="4177282"/>
            <a:ext cx="4054258" cy="2594990"/>
          </a:xfrm>
          <a:prstGeom prst="rect">
            <a:avLst/>
          </a:prstGeom>
        </p:spPr>
      </p:pic>
      <p:graphicFrame>
        <p:nvGraphicFramePr>
          <p:cNvPr id="19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702075"/>
              </p:ext>
            </p:extLst>
          </p:nvPr>
        </p:nvGraphicFramePr>
        <p:xfrm>
          <a:off x="5076781" y="1280806"/>
          <a:ext cx="6849038" cy="5353758"/>
        </p:xfrm>
        <a:graphic>
          <a:graphicData uri="http://schemas.openxmlformats.org/drawingml/2006/table">
            <a:tbl>
              <a:tblPr/>
              <a:tblGrid>
                <a:gridCol w="236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4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2,5 га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45:09:020301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Общественно-деловая зона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1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ОД-7 (общественно-деловая зона)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7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Пищевая промышленность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Обслуживание автотранспорта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Магазины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Бытовое обслуживание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6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62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ТП-160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установлена в 150 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автономная артезианская скважина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79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4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обеспечены асфальтированным покрытием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3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аренды/выкупа земельного участка, руб.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оценки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2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на государственный кадастровый учет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86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661737" y="589440"/>
            <a:ext cx="11405936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37" dirty="0">
                <a:solidFill>
                  <a:prstClr val="white"/>
                </a:solidFill>
              </a:rPr>
              <a:t>Курганская область, г. Куртамыш, ул. Радужная, 45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10106024" y="116992"/>
            <a:ext cx="1518285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98" b="1" spc="42" dirty="0">
                <a:solidFill>
                  <a:srgbClr val="C89367"/>
                </a:solidFill>
                <a:latin typeface="Arial"/>
                <a:cs typeface="Arial"/>
              </a:rPr>
              <a:t>ЧАСТНАЯ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146498"/>
            <a:ext cx="4061711" cy="305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4019232"/>
            <a:ext cx="4061711" cy="2903042"/>
          </a:xfrm>
          <a:prstGeom prst="rect">
            <a:avLst/>
          </a:prstGeom>
        </p:spPr>
      </p:pic>
      <p:graphicFrame>
        <p:nvGraphicFramePr>
          <p:cNvPr id="1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13989"/>
              </p:ext>
            </p:extLst>
          </p:nvPr>
        </p:nvGraphicFramePr>
        <p:xfrm>
          <a:off x="5245769" y="1146500"/>
          <a:ext cx="6378540" cy="5261057"/>
        </p:xfrm>
        <a:graphic>
          <a:graphicData uri="http://schemas.openxmlformats.org/drawingml/2006/table">
            <a:tbl>
              <a:tblPr/>
              <a:tblGrid>
                <a:gridCol w="233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0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19000 кв.м.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2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45:09:020306:352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Частная долевая собственность Комаров А. С. и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Кюверин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 И.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производственное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промышленности, энергетики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промышленности, энергетики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41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размещения промышленных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13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возможность обеспечения энергоснабжения в 50 м проходит ВЛ-10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6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действующей, расположенной на территории участка скважины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8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грунтовая дорога, до асфальтированной дороги 2 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68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1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 инвестиционной площадки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Выкуп объекта.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1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аренды/выкупа, руб.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По договоренности.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6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669485" y="576248"/>
            <a:ext cx="11405936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lvl="0" defTabSz="967252">
              <a:spcBef>
                <a:spcPts val="132"/>
              </a:spcBef>
              <a:defRPr/>
            </a:pPr>
            <a:r>
              <a:rPr lang="ru-RU" sz="2116" kern="0" spc="37" dirty="0">
                <a:solidFill>
                  <a:prstClr val="white"/>
                </a:solidFill>
              </a:rPr>
              <a:t>Курганская область, г. Куртамыш, Лесопильная, 25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10106024" y="116992"/>
            <a:ext cx="1518285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98" b="1" spc="42" dirty="0">
                <a:solidFill>
                  <a:srgbClr val="C89367"/>
                </a:solidFill>
                <a:latin typeface="Arial"/>
                <a:cs typeface="Arial"/>
              </a:rPr>
              <a:t>ЧАСТНАЯ 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72074"/>
              </p:ext>
            </p:extLst>
          </p:nvPr>
        </p:nvGraphicFramePr>
        <p:xfrm>
          <a:off x="5076781" y="1112859"/>
          <a:ext cx="6906671" cy="5426061"/>
        </p:xfrm>
        <a:graphic>
          <a:graphicData uri="http://schemas.openxmlformats.org/drawingml/2006/table">
            <a:tbl>
              <a:tblPr/>
              <a:tblGrid>
                <a:gridCol w="2503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1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4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45:09:020309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Бояринцев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Сергей Борисович, 8-912-578-05-33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1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9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размещения производственных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Зона размещения производственных объектов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8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(промышленная, коммунально-складская) деятельность, коммунальное инженерно-техническое обеспечение (размещение новых, эксплуатация существующих)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73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 территории есть подстанция с мощностью 100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7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действующей, расположенной на территории участка скважины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46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974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дорога, да асфальтированной дороги 0,5 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64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 инвестиционной площадки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PT Astra Serif" pitchFamily="18" charset="-52"/>
                        <a:cs typeface="Arial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Выкуп объекта.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5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выкупа комплекса с земельным участком , руб.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согласованию с собственником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5" y="1060057"/>
            <a:ext cx="3785944" cy="281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5" y="3870557"/>
            <a:ext cx="3785944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1425074"/>
            <a:ext cx="505838" cy="50583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0178" y="455187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1026" y="86407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</a:t>
            </a: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ЫЕ</a:t>
            </a:r>
            <a:r>
              <a:rPr kumimoji="0" sz="1798" b="1" i="0" u="none" strike="noStrike" kern="1200" cap="none" spc="-79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lang="ru-RU" sz="1798" b="1" i="0" u="none" strike="noStrike" kern="1200" cap="none" spc="21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ЛОЩАДКИ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82575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marR="0" lvl="0" indent="0" algn="l" defTabSz="967252" rtl="0" eaLnBrk="1" fontAlgn="auto" latinLnBrk="0" hangingPunct="1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16" b="1" i="0" u="none" strike="noStrike" kern="0" cap="none" spc="3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СЕЛЬСКОХОЗЯЙСТВЕНЕНАЯ</a:t>
            </a:r>
            <a:r>
              <a:rPr kumimoji="0" lang="ru-RU" sz="2116" b="1" i="0" u="none" strike="noStrike" kern="0" cap="none" spc="37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ДЕЯТЕЛЬНОСТЬ </a:t>
            </a: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404810" y="1198151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МЕРЫ ГОСПОДДЕРЖКИ: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6776073" y="1110987"/>
            <a:ext cx="4292799" cy="294992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98" b="1" spc="42" noProof="0" dirty="0">
                <a:solidFill>
                  <a:srgbClr val="C89367"/>
                </a:solidFill>
                <a:latin typeface="Arial"/>
                <a:cs typeface="Arial"/>
              </a:rPr>
              <a:t>ПЛОЩАДКИ ДЛЯ РАЗМЕЩЕНИЯ</a:t>
            </a:r>
            <a:r>
              <a:rPr kumimoji="0" lang="ru-RU" sz="1798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798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0" y="1906805"/>
            <a:ext cx="505838" cy="5058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62963" y="327258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9507" y="1558544"/>
            <a:ext cx="281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Животноводческая ферма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9879" y="1926214"/>
            <a:ext cx="357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Сельскохозяйственное производство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02" y="2505822"/>
            <a:ext cx="505838" cy="5058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81746" y="2604965"/>
            <a:ext cx="258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Птицеводческая  ферма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02" y="3057027"/>
            <a:ext cx="505838" cy="50583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281746" y="3076201"/>
            <a:ext cx="333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Растениеводство и переработка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9193" y="1493143"/>
            <a:ext cx="6506629" cy="31039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0205" marR="5080" indent="-171450">
              <a:lnSpc>
                <a:spcPct val="102200"/>
              </a:lnSpc>
              <a:spcBef>
                <a:spcPts val="1814"/>
              </a:spcBef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spc="15" dirty="0" err="1">
                <a:solidFill>
                  <a:srgbClr val="582413"/>
                </a:solidFill>
                <a:cs typeface="Arial"/>
              </a:rPr>
              <a:t>Грантовая</a:t>
            </a:r>
            <a:r>
              <a:rPr lang="ru-RU" sz="1200" i="1" spc="15" dirty="0">
                <a:solidFill>
                  <a:srgbClr val="582413"/>
                </a:solidFill>
                <a:cs typeface="Arial"/>
              </a:rPr>
              <a:t> поддержка до </a:t>
            </a:r>
            <a:r>
              <a:rPr lang="ru-RU" sz="1200" b="1" i="1" spc="15" dirty="0">
                <a:solidFill>
                  <a:srgbClr val="FF0000"/>
                </a:solidFill>
                <a:cs typeface="Arial"/>
              </a:rPr>
              <a:t>70 </a:t>
            </a:r>
            <a:r>
              <a:rPr lang="ru-RU" sz="1200" i="1" spc="15" dirty="0" err="1">
                <a:solidFill>
                  <a:srgbClr val="582413"/>
                </a:solidFill>
                <a:cs typeface="Arial"/>
              </a:rPr>
              <a:t>млн.руб</a:t>
            </a:r>
            <a:r>
              <a:rPr lang="ru-RU" sz="1200" i="1" spc="15" dirty="0">
                <a:solidFill>
                  <a:srgbClr val="582413"/>
                </a:solidFill>
                <a:cs typeface="Arial"/>
              </a:rPr>
              <a:t>.;</a:t>
            </a:r>
            <a:endParaRPr lang="ru-RU" sz="1200" i="1" dirty="0">
              <a:solidFill>
                <a:srgbClr val="582413"/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45"/>
              </a:spcBef>
              <a:buClr>
                <a:srgbClr val="ED5232"/>
              </a:buClr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82413"/>
              </a:solidFill>
              <a:cs typeface="Times New Roman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Возмещение части понесенных затрат на создание и модернизацию животноводческих комплексов молочного направления (молочных ферм), а также на приобретение техники и оборудования, сельскохозяйственных животных;</a:t>
            </a: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82413"/>
              </a:solidFill>
              <a:cs typeface="Arial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Льготное кредитование </a:t>
            </a:r>
            <a:r>
              <a:rPr lang="ru-RU" sz="1200" b="1" i="1" u="sng" dirty="0">
                <a:solidFill>
                  <a:srgbClr val="FF0000"/>
                </a:solidFill>
              </a:rPr>
              <a:t>(от 0,1%)</a:t>
            </a:r>
            <a:r>
              <a:rPr lang="ru-RU" sz="1200" i="1" u="sng" dirty="0">
                <a:solidFill>
                  <a:srgbClr val="582413"/>
                </a:solidFill>
              </a:rPr>
              <a:t>; </a:t>
            </a:r>
            <a:endParaRPr lang="ru-RU" sz="1200" i="1" u="sng" dirty="0">
              <a:solidFill>
                <a:srgbClr val="582413"/>
              </a:solidFill>
              <a:cs typeface="Arial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82413"/>
              </a:solidFill>
              <a:cs typeface="Arial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Возмещение части затрат на 1 килограмм реализованного и (или) отгруженного на собственную переработку коровьего молока;</a:t>
            </a:r>
          </a:p>
          <a:p>
            <a:pPr marL="198755" marR="1447800">
              <a:lnSpc>
                <a:spcPct val="102200"/>
              </a:lnSpc>
              <a:buClr>
                <a:srgbClr val="ED5232"/>
              </a:buClr>
            </a:pPr>
            <a:endParaRPr lang="ru-RU" sz="1200" i="1" dirty="0">
              <a:solidFill>
                <a:srgbClr val="582413"/>
              </a:solidFill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  <a:cs typeface="Arial"/>
              </a:rPr>
              <a:t>Субсидирование до 50 % затрат, связанных с уплатой первого взноса (аванса) при заключении договора (договоров) лизинга оборудования;</a:t>
            </a:r>
          </a:p>
          <a:p>
            <a:pPr marL="198755" marR="1447800">
              <a:lnSpc>
                <a:spcPct val="102200"/>
              </a:lnSpc>
              <a:buClr>
                <a:srgbClr val="ED5232"/>
              </a:buClr>
            </a:pPr>
            <a:endParaRPr lang="ru-RU" sz="1200" i="1" dirty="0">
              <a:solidFill>
                <a:srgbClr val="582413"/>
              </a:solidFill>
              <a:cs typeface="Arial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endParaRPr lang="ru-RU" sz="1200" i="1" dirty="0">
              <a:solidFill>
                <a:srgbClr val="582413"/>
              </a:solidFill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193" y="4196257"/>
            <a:ext cx="6506629" cy="10292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"/>
              </a:spcBef>
              <a:buClr>
                <a:srgbClr val="ED5232"/>
              </a:buClr>
            </a:pPr>
            <a:endParaRPr lang="ru-RU" sz="800" i="1" dirty="0">
              <a:solidFill>
                <a:srgbClr val="582413"/>
              </a:solidFill>
              <a:cs typeface="Times New Roman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Возмещение части затрат, понесенных в связи с приобретением молодняка сельскохозяйственных животных;</a:t>
            </a:r>
            <a:endParaRPr lang="ru-RU" sz="800" i="1" dirty="0">
              <a:solidFill>
                <a:srgbClr val="582413"/>
              </a:solidFill>
              <a:cs typeface="Arial"/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endParaRPr lang="ru-RU" sz="800" i="1" dirty="0">
              <a:solidFill>
                <a:srgbClr val="582413"/>
              </a:solidFill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Возмещение части затрат на содержание мясного скота;</a:t>
            </a:r>
            <a:endParaRPr lang="ru-RU" sz="1200" i="1" dirty="0">
              <a:solidFill>
                <a:srgbClr val="582413"/>
              </a:solidFill>
              <a:cs typeface="Arial"/>
            </a:endParaRPr>
          </a:p>
          <a:p>
            <a:pPr marL="198755" marR="1447800">
              <a:buClr>
                <a:srgbClr val="ED5232"/>
              </a:buClr>
            </a:pPr>
            <a:endParaRPr lang="ru-RU" sz="800" i="1" dirty="0">
              <a:solidFill>
                <a:srgbClr val="58241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91" y="5171656"/>
            <a:ext cx="7436877" cy="10342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755" marR="1447800">
              <a:lnSpc>
                <a:spcPct val="102200"/>
              </a:lnSpc>
              <a:buClr>
                <a:srgbClr val="ED5232"/>
              </a:buClr>
            </a:pPr>
            <a:endParaRPr lang="ru-RU" sz="1200" i="1" dirty="0">
              <a:solidFill>
                <a:srgbClr val="582413"/>
              </a:solidFill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Возмещение затрат на проведение </a:t>
            </a:r>
            <a:r>
              <a:rPr lang="ru-RU" sz="1200" i="1" dirty="0" err="1">
                <a:solidFill>
                  <a:srgbClr val="582413"/>
                </a:solidFill>
              </a:rPr>
              <a:t>культуртехнических</a:t>
            </a:r>
            <a:r>
              <a:rPr lang="ru-RU" sz="1200" i="1" dirty="0">
                <a:solidFill>
                  <a:srgbClr val="582413"/>
                </a:solidFill>
              </a:rPr>
              <a:t> мероприятий до </a:t>
            </a:r>
            <a:r>
              <a:rPr lang="ru-RU" sz="1200" b="1" i="1" dirty="0">
                <a:solidFill>
                  <a:srgbClr val="FF0000"/>
                </a:solidFill>
              </a:rPr>
              <a:t>70%</a:t>
            </a:r>
            <a:r>
              <a:rPr lang="ru-RU" sz="1200" i="1" dirty="0">
                <a:solidFill>
                  <a:srgbClr val="582413"/>
                </a:solidFill>
              </a:rPr>
              <a:t> затрат;</a:t>
            </a:r>
          </a:p>
          <a:p>
            <a:pPr marL="198755" marR="1447800">
              <a:lnSpc>
                <a:spcPct val="102200"/>
              </a:lnSpc>
              <a:buClr>
                <a:srgbClr val="ED5232"/>
              </a:buClr>
            </a:pPr>
            <a:endParaRPr lang="ru-RU" sz="1200" i="1" dirty="0">
              <a:solidFill>
                <a:srgbClr val="582413"/>
              </a:solidFill>
            </a:endParaRPr>
          </a:p>
          <a:p>
            <a:pPr marL="370205" marR="1447800" indent="-171450">
              <a:lnSpc>
                <a:spcPct val="102200"/>
              </a:lnSpc>
              <a:buClr>
                <a:srgbClr val="ED5232"/>
              </a:buClr>
              <a:buFont typeface="Wingdings" panose="05000000000000000000" pitchFamily="2" charset="2"/>
              <a:buChar char="Ø"/>
            </a:pPr>
            <a:r>
              <a:rPr lang="ru-RU" sz="1200" i="1" dirty="0">
                <a:solidFill>
                  <a:srgbClr val="582413"/>
                </a:solidFill>
              </a:rPr>
              <a:t>Предоставление земельного участка без проведения торгов.</a:t>
            </a:r>
            <a:endParaRPr lang="ru-RU" sz="1200" i="1" dirty="0">
              <a:solidFill>
                <a:srgbClr val="582413"/>
              </a:solidFill>
              <a:cs typeface="Arial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01" y="3603929"/>
            <a:ext cx="2811064" cy="167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981" y="3421659"/>
            <a:ext cx="2993395" cy="174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746" y="4770191"/>
            <a:ext cx="3133616" cy="198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85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3206" y="488158"/>
            <a:ext cx="10231250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698216" y="599524"/>
            <a:ext cx="10416240" cy="342558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68931" marR="0" lvl="0" indent="0" algn="l" defTabSz="967252" rtl="0" eaLnBrk="1" fontAlgn="auto" latinLnBrk="0" hangingPunct="1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16" b="1" i="0" u="none" strike="noStrike" kern="0" cap="none" spc="-16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Курганская область, г. Куртамыш, в районе реки Холодный Лог</a:t>
            </a: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35" y="1159116"/>
            <a:ext cx="3801037" cy="2609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3768983"/>
            <a:ext cx="3599990" cy="282878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1737"/>
              </p:ext>
            </p:extLst>
          </p:nvPr>
        </p:nvGraphicFramePr>
        <p:xfrm>
          <a:off x="5919537" y="1159115"/>
          <a:ext cx="6063916" cy="5525375"/>
        </p:xfrm>
        <a:graphic>
          <a:graphicData uri="http://schemas.openxmlformats.org/drawingml/2006/table">
            <a:tbl>
              <a:tblPr/>
              <a:tblGrid>
                <a:gridCol w="2107263">
                  <a:extLst>
                    <a:ext uri="{9D8B030D-6E8A-4147-A177-3AD203B41FA5}">
                      <a16:colId xmlns:a16="http://schemas.microsoft.com/office/drawing/2014/main" val="4264090461"/>
                    </a:ext>
                  </a:extLst>
                </a:gridCol>
                <a:gridCol w="3956653">
                  <a:extLst>
                    <a:ext uri="{9D8B030D-6E8A-4147-A177-3AD203B41FA5}">
                      <a16:colId xmlns:a16="http://schemas.microsoft.com/office/drawing/2014/main" val="1666696386"/>
                    </a:ext>
                  </a:extLst>
                </a:gridCol>
              </a:tblGrid>
              <a:tr h="1918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333 тыс.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2718"/>
                  </a:ext>
                </a:extLst>
              </a:tr>
              <a:tr h="36878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45:020104, севернее г. Куртамыша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608741"/>
                  </a:ext>
                </a:extLst>
              </a:tr>
              <a:tr h="36252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участок, государственная собственность на который не разграничена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29272"/>
                  </a:ext>
                </a:extLst>
              </a:tr>
              <a:tr h="19202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718695"/>
                  </a:ext>
                </a:extLst>
              </a:tr>
              <a:tr h="36218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разрешенного использования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сельскохозяйственного использования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35521"/>
                  </a:ext>
                </a:extLst>
              </a:tr>
              <a:tr h="1693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Функциональная зона (ГП)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сельскохозяйственного использования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90710"/>
                  </a:ext>
                </a:extLst>
              </a:tr>
              <a:tr h="27507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Территориальная зона (ПЗЗ)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Коллективные сады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3110"/>
                  </a:ext>
                </a:extLst>
              </a:tr>
              <a:tr h="10124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выращивание цветов, овощей, фруктов, садовый дом сезонного, временного или круглогодичного пользования, стоянки автомобилей при въезде на территорию коллективного сада, водозабор, пожарные водоемы или резервуары, административно-хозяйственные помещения, связанные с обслуживанием садоводческого кооператива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422152"/>
                  </a:ext>
                </a:extLst>
              </a:tr>
              <a:tr h="1962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предусмотрена в  2021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Имеется возможность обеспечения энергоснабжения в 300 м проходит ВЛ-10 </a:t>
                      </a:r>
                      <a:r>
                        <a:rPr kumimoji="0" 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099146"/>
                  </a:ext>
                </a:extLst>
              </a:tr>
              <a:tr h="19711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Плотина «Холодный лог»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0383"/>
                  </a:ext>
                </a:extLst>
              </a:tr>
              <a:tr h="36252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Возможно строительство локальной канализации с отводом нечистот в септик.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964917"/>
                  </a:ext>
                </a:extLst>
              </a:tr>
              <a:tr h="25880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грунтовая дорога, да асфальтированной дороги 2,7  км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134882"/>
                  </a:ext>
                </a:extLst>
              </a:tr>
              <a:tr h="25880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ближайших жилых домов 500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8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аренды/выкупа земельного участка, руб.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оценки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24763"/>
                  </a:ext>
                </a:extLst>
              </a:tr>
              <a:tr h="41207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на государственный кадастровый учет, продажа или аренда земельного участка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3663"/>
                  </a:ext>
                </a:extLst>
              </a:tr>
            </a:tbl>
          </a:graphicData>
        </a:graphic>
      </p:graphicFrame>
      <p:sp>
        <p:nvSpPr>
          <p:cNvPr id="11" name="object 7"/>
          <p:cNvSpPr txBox="1"/>
          <p:nvPr/>
        </p:nvSpPr>
        <p:spPr>
          <a:xfrm>
            <a:off x="1570893" y="116878"/>
            <a:ext cx="10144294" cy="233757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967252">
              <a:spcBef>
                <a:spcPts val="143"/>
              </a:spcBef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ИНВЕСТИЦИОННАЯ ПЛОЩАДКА</a:t>
            </a:r>
            <a:endParaRPr sz="1400" dirty="0">
              <a:solidFill>
                <a:srgbClr val="C893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68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639" y="0"/>
            <a:ext cx="5051142" cy="1072710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629" y="488158"/>
            <a:ext cx="11769971" cy="604870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47522" y="-45264"/>
            <a:ext cx="1117700" cy="480262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67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5051" y="2607464"/>
            <a:ext cx="3655809" cy="352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6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2" b="1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ЭКОНОМИЧЕСКИЕ ПРЕДПОСЫЛКИ</a:t>
            </a:r>
            <a:endParaRPr kumimoji="0" lang="ru-RU" sz="169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269629" y="599524"/>
            <a:ext cx="11558955" cy="663159"/>
          </a:xfrm>
          <a:prstGeom prst="rect">
            <a:avLst/>
          </a:prstGeom>
        </p:spPr>
        <p:txBody>
          <a:bodyPr vert="horz" wrap="square" lIns="0" tIns="16792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8000" defTabSz="967252">
              <a:spcBef>
                <a:spcPts val="132"/>
              </a:spcBef>
              <a:defRPr/>
            </a:pPr>
            <a:r>
              <a:rPr kumimoji="0" lang="ru-RU" sz="2000" b="1" i="0" u="none" strike="noStrike" kern="0" cap="none" spc="-16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Курганская</a:t>
            </a:r>
            <a:r>
              <a:rPr kumimoji="0" lang="ru-RU" sz="1800" b="1" i="0" u="none" strike="noStrike" kern="0" cap="none" spc="-16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область, </a:t>
            </a:r>
            <a:r>
              <a:rPr kumimoji="0" lang="ru-RU" sz="1800" b="1" i="0" u="none" strike="noStrike" kern="0" cap="none" spc="-169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Куртамышский</a:t>
            </a:r>
            <a:r>
              <a:rPr kumimoji="0" lang="ru-RU" sz="1800" b="1" i="0" u="none" strike="noStrike" kern="0" cap="none" spc="-16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район с.</a:t>
            </a:r>
            <a:r>
              <a:rPr kumimoji="0" lang="ru-RU" sz="1800" b="1" i="0" u="none" strike="noStrike" kern="0" cap="none" spc="-169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-169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Каминское</a:t>
            </a:r>
            <a:r>
              <a:rPr kumimoji="0" lang="ru-RU" sz="1800" b="1" i="0" u="none" strike="noStrike" kern="0" cap="none" spc="-169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ru-RU" sz="1800" spc="42" dirty="0"/>
              <a:t>под размещения плодово-ягодного сада</a:t>
            </a:r>
            <a:endParaRPr lang="ru-RU" sz="1800" b="0" dirty="0"/>
          </a:p>
          <a:p>
            <a:pPr marL="1368931" marR="0" lvl="0" indent="0" algn="l" defTabSz="967252" rtl="0" eaLnBrk="1" fontAlgn="auto" latinLnBrk="0" hangingPunct="1">
              <a:lnSpc>
                <a:spcPct val="10000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16" b="1" i="0" u="none" strike="noStrike" kern="0" cap="none" spc="-16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7200982" y="0"/>
            <a:ext cx="4514203" cy="462024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Предоставляется МО/либо неразграниченная/</a:t>
            </a:r>
          </a:p>
          <a:p>
            <a:pPr marL="13434" marR="0" lvl="0" indent="0" algn="l" defTabSz="967252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42" normalizeH="0" baseline="0" noProof="0" dirty="0">
                <a:ln>
                  <a:noFill/>
                </a:ln>
                <a:solidFill>
                  <a:srgbClr val="C893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либо государственная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1940"/>
              </p:ext>
            </p:extLst>
          </p:nvPr>
        </p:nvGraphicFramePr>
        <p:xfrm>
          <a:off x="5919537" y="1159115"/>
          <a:ext cx="6063916" cy="5349380"/>
        </p:xfrm>
        <a:graphic>
          <a:graphicData uri="http://schemas.openxmlformats.org/drawingml/2006/table">
            <a:tbl>
              <a:tblPr/>
              <a:tblGrid>
                <a:gridCol w="2107263">
                  <a:extLst>
                    <a:ext uri="{9D8B030D-6E8A-4147-A177-3AD203B41FA5}">
                      <a16:colId xmlns:a16="http://schemas.microsoft.com/office/drawing/2014/main" val="4264090461"/>
                    </a:ext>
                  </a:extLst>
                </a:gridCol>
                <a:gridCol w="3956653">
                  <a:extLst>
                    <a:ext uri="{9D8B030D-6E8A-4147-A177-3AD203B41FA5}">
                      <a16:colId xmlns:a16="http://schemas.microsoft.com/office/drawing/2014/main" val="1666696386"/>
                    </a:ext>
                  </a:extLst>
                </a:gridCol>
              </a:tblGrid>
              <a:tr h="191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50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2718"/>
                  </a:ext>
                </a:extLst>
              </a:tr>
              <a:tr h="368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45:09:050604, 500 м. северо-западнее с.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Каминское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608741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государственной собственности на которой не разграничена(фонд перераспределения)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29272"/>
                  </a:ext>
                </a:extLst>
              </a:tr>
              <a:tr h="29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земель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 сельскохозяйственного назначения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718695"/>
                  </a:ext>
                </a:extLst>
              </a:tr>
              <a:tr h="474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разрешенного использования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сельскохозяйственного использования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435521"/>
                  </a:ext>
                </a:extLst>
              </a:tr>
              <a:tr h="338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strike="noStrike" kern="1200" spc="-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возможность обеспечения энергоснабжения в 500 м проходит ВЛ-10 </a:t>
                      </a:r>
                      <a:r>
                        <a:rPr lang="ru-RU" sz="1000" strike="noStrike" kern="1200" spc="-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000" strike="noStrike" kern="1200" spc="-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(максимальная мощность 400 кВт)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90710"/>
                  </a:ext>
                </a:extLst>
              </a:tr>
              <a:tr h="275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</a:t>
                      </a:r>
                      <a:r>
                        <a:rPr lang="ru-RU" sz="1000" b="0" u="none" strike="noStrike" spc="-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предусмотрена </a:t>
                      </a:r>
                      <a:r>
                        <a:rPr lang="ru-RU" sz="1000" b="0" u="none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 2022 году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3110"/>
                  </a:ext>
                </a:extLst>
              </a:tr>
              <a:tr h="469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Земельный участок расположен в юго-восточной части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Куртамышского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T Astra Serif" pitchFamily="18" charset="-52"/>
                          <a:cs typeface="Arial" panose="020B0604020202020204" pitchFamily="34" charset="0"/>
                        </a:rPr>
                        <a:t> района в пойме реки Тобол. Есть возможность организации полива.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422152"/>
                  </a:ext>
                </a:extLst>
              </a:tr>
              <a:tr h="206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водоотведения с использованием септика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099146"/>
                  </a:ext>
                </a:extLst>
              </a:tr>
              <a:tr h="219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полевые дороги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920383"/>
                  </a:ext>
                </a:extLst>
              </a:tr>
              <a:tr h="36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 масштабных инвестиционных проектов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 последующим правом выкупа;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Аукцион по аренде/собственности земельных участков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T Astra Serif" pitchFamily="18" charset="-52"/>
                        <a:cs typeface="Arial" panose="020B0604020202020204" pitchFamily="34" charset="0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964917"/>
                  </a:ext>
                </a:extLst>
              </a:tr>
              <a:tr h="28192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</a:t>
                      </a:r>
                      <a:endParaRPr kumimoji="0" lang="ru-RU" sz="10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грунтовая дорога, до асфальтированной дороги 1  км.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134882"/>
                  </a:ext>
                </a:extLst>
              </a:tr>
              <a:tr h="24765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Санитарно-защитная зона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ближайших жилых домов 500 м.</a:t>
                      </a:r>
                    </a:p>
                  </a:txBody>
                  <a:tcPr marL="68581" marR="68581" marT="34289" marB="3428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83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аренды/выкупа земельного участка, руб. 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оценки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524763"/>
                  </a:ext>
                </a:extLst>
              </a:tr>
              <a:tr h="41207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Необходимые мероприятия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836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6725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5087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345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1813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017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38538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86900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на государственный кадастровый учет, продажа или аренда земельного участка</a:t>
                      </a:r>
                    </a:p>
                  </a:txBody>
                  <a:tcPr marL="8255" marR="8255" marT="8255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63663"/>
                  </a:ext>
                </a:extLst>
              </a:tr>
            </a:tbl>
          </a:graphicData>
        </a:graphic>
      </p:graphicFrame>
      <p:sp>
        <p:nvSpPr>
          <p:cNvPr id="11" name="object 7"/>
          <p:cNvSpPr txBox="1"/>
          <p:nvPr/>
        </p:nvSpPr>
        <p:spPr>
          <a:xfrm>
            <a:off x="1570893" y="116878"/>
            <a:ext cx="10144294" cy="233757"/>
          </a:xfrm>
          <a:prstGeom prst="rect">
            <a:avLst/>
          </a:prstGeom>
        </p:spPr>
        <p:txBody>
          <a:bodyPr vert="horz" wrap="square" lIns="0" tIns="18136" rIns="0" bIns="0" rtlCol="0">
            <a:spAutoFit/>
          </a:bodyPr>
          <a:lstStyle/>
          <a:p>
            <a:pPr marL="13434" defTabSz="967252">
              <a:spcBef>
                <a:spcPts val="143"/>
              </a:spcBef>
              <a:defRPr/>
            </a:pPr>
            <a:r>
              <a:rPr lang="ru-RU" sz="1400" b="1" spc="42" dirty="0">
                <a:solidFill>
                  <a:srgbClr val="C89367"/>
                </a:solidFill>
                <a:latin typeface="Arial"/>
                <a:cs typeface="Arial"/>
              </a:rPr>
              <a:t>ИНВЕСТИЦИОННАЯ ПЛОЩАДКА</a:t>
            </a:r>
            <a:endParaRPr sz="1400" dirty="0">
              <a:solidFill>
                <a:srgbClr val="C89367"/>
              </a:solidFill>
              <a:latin typeface="Arial"/>
              <a:cs typeface="Arial"/>
            </a:endParaRPr>
          </a:p>
        </p:txBody>
      </p:sp>
      <p:pic>
        <p:nvPicPr>
          <p:cNvPr id="12" name="Picture 2" descr="\\server\Обмен\Отдел экономики\Савельева Н. Н\Каминка сад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9" y="1589484"/>
            <a:ext cx="5228494" cy="43168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06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2166</Words>
  <Application>Microsoft Office PowerPoint</Application>
  <PresentationFormat>Широкоэкранный</PresentationFormat>
  <Paragraphs>519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PT Astra Serif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User002</dc:creator>
  <cp:lastModifiedBy>Пользователь</cp:lastModifiedBy>
  <cp:revision>247</cp:revision>
  <cp:lastPrinted>2020-04-23T10:19:34Z</cp:lastPrinted>
  <dcterms:created xsi:type="dcterms:W3CDTF">2020-04-08T05:30:12Z</dcterms:created>
  <dcterms:modified xsi:type="dcterms:W3CDTF">2021-03-10T14:03:16Z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1049446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