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image/x-emf" Extension="emf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theme+xml" PartName="/ppt/theme/theme2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theme+xml" PartName="/ppt/theme/theme3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38.xml"/>
  <Override ContentType="application/vnd.openxmlformats-officedocument.theme+xml" PartName="/ppt/theme/theme4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50.xml"/>
  <Override ContentType="application/vnd.openxmlformats-officedocument.theme+xml" PartName="/ppt/theme/theme5.xml"/>
  <Override ContentType="application/vnd.openxmlformats-officedocument.theme+xml" PartName="/ppt/theme/them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93" r:id="rId2"/>
    <p:sldMasterId id="2147483706" r:id="rId3"/>
    <p:sldMasterId id="2147483719" r:id="rId4"/>
    <p:sldMasterId id="2147483732" r:id="rId5"/>
  </p:sldMasterIdLst>
  <p:notesMasterIdLst>
    <p:notesMasterId r:id="rId31"/>
  </p:notesMasterIdLst>
  <p:sldIdLst>
    <p:sldId id="360" r:id="rId6"/>
    <p:sldId id="391" r:id="rId7"/>
    <p:sldId id="361" r:id="rId8"/>
    <p:sldId id="362" r:id="rId9"/>
    <p:sldId id="369" r:id="rId10"/>
    <p:sldId id="370" r:id="rId11"/>
    <p:sldId id="367" r:id="rId12"/>
    <p:sldId id="368" r:id="rId13"/>
    <p:sldId id="366" r:id="rId14"/>
    <p:sldId id="365" r:id="rId15"/>
    <p:sldId id="363" r:id="rId16"/>
    <p:sldId id="372" r:id="rId17"/>
    <p:sldId id="373" r:id="rId18"/>
    <p:sldId id="374" r:id="rId19"/>
    <p:sldId id="375" r:id="rId20"/>
    <p:sldId id="376" r:id="rId21"/>
    <p:sldId id="377" r:id="rId22"/>
    <p:sldId id="385" r:id="rId23"/>
    <p:sldId id="378" r:id="rId24"/>
    <p:sldId id="386" r:id="rId25"/>
    <p:sldId id="387" r:id="rId26"/>
    <p:sldId id="388" r:id="rId27"/>
    <p:sldId id="379" r:id="rId28"/>
    <p:sldId id="389" r:id="rId29"/>
    <p:sldId id="390" r:id="rId30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3F6D"/>
    <a:srgbClr val="5AAC3F"/>
    <a:srgbClr val="0056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971" autoAdjust="0"/>
  </p:normalViewPr>
  <p:slideViewPr>
    <p:cSldViewPr snapToGrid="0">
      <p:cViewPr>
        <p:scale>
          <a:sx n="100" d="100"/>
          <a:sy n="100" d="100"/>
        </p:scale>
        <p:origin x="1566" y="-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3BBCB1-D5AA-4211-931E-76A9CD885846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838705-0C66-4F54-8A35-C3689BD915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661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38705-0C66-4F54-8A35-C3689BD9154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0809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38705-0C66-4F54-8A35-C3689BD9154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0809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38705-0C66-4F54-8A35-C3689BD9154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0809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38705-0C66-4F54-8A35-C3689BD9154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0809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38705-0C66-4F54-8A35-C3689BD9154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0809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38705-0C66-4F54-8A35-C3689BD91548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0809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38705-0C66-4F54-8A35-C3689BD91548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0809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38705-0C66-4F54-8A35-C3689BD91548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0809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38705-0C66-4F54-8A35-C3689BD91548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0809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38705-0C66-4F54-8A35-C3689BD91548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0809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38705-0C66-4F54-8A35-C3689BD91548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080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38705-0C66-4F54-8A35-C3689BD9154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0809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38705-0C66-4F54-8A35-C3689BD91548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0809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38705-0C66-4F54-8A35-C3689BD91548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0809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38705-0C66-4F54-8A35-C3689BD91548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0809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38705-0C66-4F54-8A35-C3689BD91548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0809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38705-0C66-4F54-8A35-C3689BD91548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0809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38705-0C66-4F54-8A35-C3689BD91548}" type="slidenum">
              <a:rPr lang="ru-RU" smtClean="0">
                <a:solidFill>
                  <a:prstClr val="black"/>
                </a:solidFill>
              </a:rPr>
              <a:pPr/>
              <a:t>25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080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38705-0C66-4F54-8A35-C3689BD9154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080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38705-0C66-4F54-8A35-C3689BD9154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080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38705-0C66-4F54-8A35-C3689BD91548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0809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38705-0C66-4F54-8A35-C3689BD91548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0809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38705-0C66-4F54-8A35-C3689BD9154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0809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38705-0C66-4F54-8A35-C3689BD9154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0809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38705-0C66-4F54-8A35-C3689BD9154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080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6C6F1-D914-4409-ACE8-C03859100ED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2" descr="\\server\FILES\Руководство\Михеев Ю.А\Образцы презентаций с сайта МСХ\Герб\gerb_kurganskoy_oblasti_bolbshoy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861" y="188641"/>
            <a:ext cx="2592288" cy="196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360" y="2636912"/>
            <a:ext cx="11617291" cy="1800200"/>
          </a:xfrm>
        </p:spPr>
        <p:txBody>
          <a:bodyPr/>
          <a:lstStyle>
            <a:lvl1pPr>
              <a:defRPr>
                <a:ln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4751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F6918-DB1F-4D88-8C39-F7F93F3E3CA0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79B1B-8771-468B-B195-06CFD126ED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344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F6918-DB1F-4D88-8C39-F7F93F3E3CA0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79B1B-8771-468B-B195-06CFD126ED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1841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F6918-DB1F-4D88-8C39-F7F93F3E3CA0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79B1B-8771-468B-B195-06CFD126ED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090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F6918-DB1F-4D88-8C39-F7F93F3E3CA0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79B1B-8771-468B-B195-06CFD126ED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7608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6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15121" y="1833312"/>
            <a:ext cx="4920963" cy="1904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75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86073" y="1744849"/>
            <a:ext cx="4905758" cy="1904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75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701856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F6918-DB1F-4D88-8C39-F7F93F3E3C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79B1B-8771-468B-B195-06CFD126ED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8814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F6918-DB1F-4D88-8C39-F7F93F3E3C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79B1B-8771-468B-B195-06CFD126ED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8101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F6918-DB1F-4D88-8C39-F7F93F3E3C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79B1B-8771-468B-B195-06CFD126ED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4525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F6918-DB1F-4D88-8C39-F7F93F3E3C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79B1B-8771-468B-B195-06CFD126ED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0056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F6918-DB1F-4D88-8C39-F7F93F3E3C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79B1B-8771-468B-B195-06CFD126ED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999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 userDrawn="1"/>
        </p:nvSpPr>
        <p:spPr>
          <a:xfrm>
            <a:off x="11478100" y="6457349"/>
            <a:ext cx="480053" cy="36004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240443" y="6403964"/>
            <a:ext cx="11713301" cy="0"/>
          </a:xfrm>
          <a:prstGeom prst="line">
            <a:avLst/>
          </a:prstGeom>
          <a:ln w="158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\\server\FILES\Руководство\Михеев Ю.А\Образцы презентаций с сайта МСХ\Герб\gerb_kurganskoy_oblasti_bolbshoy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79" y="6436332"/>
            <a:ext cx="512807" cy="388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75372" y="6452265"/>
            <a:ext cx="485509" cy="365125"/>
          </a:xfrm>
        </p:spPr>
        <p:txBody>
          <a:bodyPr/>
          <a:lstStyle>
            <a:lvl1pPr algn="ctr"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A306C6F1-D914-4409-ACE8-C03859100ED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Скругленный прямоугольник 11"/>
          <p:cNvSpPr/>
          <p:nvPr userDrawn="1"/>
        </p:nvSpPr>
        <p:spPr>
          <a:xfrm>
            <a:off x="113115" y="47038"/>
            <a:ext cx="12048661" cy="429634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3115" y="42960"/>
            <a:ext cx="12048661" cy="433713"/>
          </a:xfrm>
        </p:spPr>
        <p:txBody>
          <a:bodyPr>
            <a:noAutofit/>
          </a:bodyPr>
          <a:lstStyle>
            <a:lvl1pPr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1775521" y="6461382"/>
            <a:ext cx="62566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</a:rPr>
              <a:t>Департамент</a:t>
            </a:r>
            <a:r>
              <a:rPr lang="ru-RU" sz="1600" i="1" baseline="0" dirty="0" smtClean="0">
                <a:solidFill>
                  <a:schemeClr val="tx2">
                    <a:lumMod val="75000"/>
                  </a:schemeClr>
                </a:solidFill>
              </a:rPr>
              <a:t> агропромышленного комплекса Курганской области</a:t>
            </a:r>
            <a:endParaRPr lang="ru-RU" sz="1600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64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F6918-DB1F-4D88-8C39-F7F93F3E3C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79B1B-8771-468B-B195-06CFD126ED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0014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F6918-DB1F-4D88-8C39-F7F93F3E3C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79B1B-8771-468B-B195-06CFD126ED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1094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F6918-DB1F-4D88-8C39-F7F93F3E3C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79B1B-8771-468B-B195-06CFD126ED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5717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F6918-DB1F-4D88-8C39-F7F93F3E3C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79B1B-8771-468B-B195-06CFD126ED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4458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F6918-DB1F-4D88-8C39-F7F93F3E3C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79B1B-8771-468B-B195-06CFD126ED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5188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F6918-DB1F-4D88-8C39-F7F93F3E3C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79B1B-8771-468B-B195-06CFD126ED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7602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6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15121" y="1833312"/>
            <a:ext cx="4920963" cy="1904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75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86073" y="1744849"/>
            <a:ext cx="4905758" cy="1904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75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6692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F6918-DB1F-4D88-8C39-F7F93F3E3C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79B1B-8771-468B-B195-06CFD126ED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7462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F6918-DB1F-4D88-8C39-F7F93F3E3C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79B1B-8771-468B-B195-06CFD126ED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0251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F6918-DB1F-4D88-8C39-F7F93F3E3C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79B1B-8771-468B-B195-06CFD126ED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426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F6918-DB1F-4D88-8C39-F7F93F3E3CA0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79B1B-8771-468B-B195-06CFD126ED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100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F6918-DB1F-4D88-8C39-F7F93F3E3C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79B1B-8771-468B-B195-06CFD126ED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7851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F6918-DB1F-4D88-8C39-F7F93F3E3C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79B1B-8771-468B-B195-06CFD126ED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8566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F6918-DB1F-4D88-8C39-F7F93F3E3C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79B1B-8771-468B-B195-06CFD126ED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1458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F6918-DB1F-4D88-8C39-F7F93F3E3C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79B1B-8771-468B-B195-06CFD126ED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5666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F6918-DB1F-4D88-8C39-F7F93F3E3C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79B1B-8771-468B-B195-06CFD126ED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963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F6918-DB1F-4D88-8C39-F7F93F3E3C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79B1B-8771-468B-B195-06CFD126ED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6799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F6918-DB1F-4D88-8C39-F7F93F3E3C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79B1B-8771-468B-B195-06CFD126ED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3530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F6918-DB1F-4D88-8C39-F7F93F3E3C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79B1B-8771-468B-B195-06CFD126ED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2906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6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15121" y="1833312"/>
            <a:ext cx="4920963" cy="1904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75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86073" y="1744849"/>
            <a:ext cx="4905758" cy="1904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75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1392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F6918-DB1F-4D88-8C39-F7F93F3E3C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79B1B-8771-468B-B195-06CFD126ED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107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F6918-DB1F-4D88-8C39-F7F93F3E3CA0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79B1B-8771-468B-B195-06CFD126ED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6399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F6918-DB1F-4D88-8C39-F7F93F3E3C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79B1B-8771-468B-B195-06CFD126ED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5098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F6918-DB1F-4D88-8C39-F7F93F3E3C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79B1B-8771-468B-B195-06CFD126ED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2084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F6918-DB1F-4D88-8C39-F7F93F3E3C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79B1B-8771-468B-B195-06CFD126ED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0191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F6918-DB1F-4D88-8C39-F7F93F3E3C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79B1B-8771-468B-B195-06CFD126ED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8616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F6918-DB1F-4D88-8C39-F7F93F3E3C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79B1B-8771-468B-B195-06CFD126ED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0857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F6918-DB1F-4D88-8C39-F7F93F3E3C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79B1B-8771-468B-B195-06CFD126ED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3028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F6918-DB1F-4D88-8C39-F7F93F3E3C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79B1B-8771-468B-B195-06CFD126ED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5318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F6918-DB1F-4D88-8C39-F7F93F3E3C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79B1B-8771-468B-B195-06CFD126ED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1575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F6918-DB1F-4D88-8C39-F7F93F3E3C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79B1B-8771-468B-B195-06CFD126ED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028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F6918-DB1F-4D88-8C39-F7F93F3E3C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79B1B-8771-468B-B195-06CFD126ED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827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F6918-DB1F-4D88-8C39-F7F93F3E3CA0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79B1B-8771-468B-B195-06CFD126ED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6213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6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15121" y="1833312"/>
            <a:ext cx="4920963" cy="1904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75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86073" y="1744849"/>
            <a:ext cx="4905758" cy="1904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75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822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F6918-DB1F-4D88-8C39-F7F93F3E3CA0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79B1B-8771-468B-B195-06CFD126ED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58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F6918-DB1F-4D88-8C39-F7F93F3E3CA0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79B1B-8771-468B-B195-06CFD126ED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178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F6918-DB1F-4D88-8C39-F7F93F3E3CA0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79B1B-8771-468B-B195-06CFD126ED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497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F6918-DB1F-4D88-8C39-F7F93F3E3CA0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79B1B-8771-468B-B195-06CFD126ED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688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79000">
              <a:schemeClr val="accent3">
                <a:lumMod val="0"/>
                <a:lumOff val="100000"/>
              </a:schemeClr>
            </a:gs>
            <a:gs pos="54000">
              <a:schemeClr val="accent3">
                <a:lumMod val="0"/>
                <a:lumOff val="100000"/>
              </a:schemeClr>
            </a:gs>
            <a:gs pos="99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6C6F1-D914-4409-ACE8-C03859100E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309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9000">
              <a:schemeClr val="accent3">
                <a:lumMod val="0"/>
                <a:lumOff val="100000"/>
              </a:schemeClr>
            </a:gs>
            <a:gs pos="54000">
              <a:schemeClr val="accent3">
                <a:lumMod val="0"/>
                <a:lumOff val="100000"/>
              </a:schemeClr>
            </a:gs>
            <a:gs pos="99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F6918-DB1F-4D88-8C39-F7F93F3E3CA0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79B1B-8771-468B-B195-06CFD126ED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942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9000">
              <a:schemeClr val="accent3">
                <a:lumMod val="0"/>
                <a:lumOff val="100000"/>
              </a:schemeClr>
            </a:gs>
            <a:gs pos="54000">
              <a:schemeClr val="accent3">
                <a:lumMod val="0"/>
                <a:lumOff val="100000"/>
              </a:schemeClr>
            </a:gs>
            <a:gs pos="99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F6918-DB1F-4D88-8C39-F7F93F3E3C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79B1B-8771-468B-B195-06CFD126ED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680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9000">
              <a:schemeClr val="accent3">
                <a:lumMod val="0"/>
                <a:lumOff val="100000"/>
              </a:schemeClr>
            </a:gs>
            <a:gs pos="54000">
              <a:schemeClr val="accent3">
                <a:lumMod val="0"/>
                <a:lumOff val="100000"/>
              </a:schemeClr>
            </a:gs>
            <a:gs pos="99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F6918-DB1F-4D88-8C39-F7F93F3E3C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79B1B-8771-468B-B195-06CFD126ED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630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9000">
              <a:schemeClr val="accent3">
                <a:lumMod val="0"/>
                <a:lumOff val="100000"/>
              </a:schemeClr>
            </a:gs>
            <a:gs pos="54000">
              <a:schemeClr val="accent3">
                <a:lumMod val="0"/>
                <a:lumOff val="100000"/>
              </a:schemeClr>
            </a:gs>
            <a:gs pos="99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F6918-DB1F-4D88-8C39-F7F93F3E3C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79B1B-8771-468B-B195-06CFD126ED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522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3" Target="../media/image3.jpeg" Type="http://schemas.openxmlformats.org/officeDocument/2006/relationships/image"/><Relationship Id="rId2" Target="../notesSlides/notesSlide1.xml" Type="http://schemas.openxmlformats.org/officeDocument/2006/relationships/notesSlide"/><Relationship Id="rId1" Target="../slideLayouts/slideLayout14.xml" Type="http://schemas.openxmlformats.org/officeDocument/2006/relationships/slideLayout"/></Relationships>
</file>

<file path=ppt/slides/_rels/slide10.xml.rels><?xml version="1.0" encoding="UTF-8" standalone="yes" ?><Relationships xmlns="http://schemas.openxmlformats.org/package/2006/relationships"><Relationship Id="rId3" Target="../media/image17.png" Type="http://schemas.openxmlformats.org/officeDocument/2006/relationships/image"/><Relationship Id="rId2" Target="../notesSlides/notesSlide10.xml" Type="http://schemas.openxmlformats.org/officeDocument/2006/relationships/notesSlide"/><Relationship Id="rId1" Target="../slideLayouts/slideLayout14.xml" Type="http://schemas.openxmlformats.org/officeDocument/2006/relationships/slideLayout"/><Relationship Id="rId4" Target="../media/image18.jpeg" Type="http://schemas.openxmlformats.org/officeDocument/2006/relationships/image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png"/></Relationships>
</file>

<file path=ppt/slides/_rels/slide13.xml.rels><?xml version="1.0" encoding="UTF-8" standalone="yes" ?><Relationships xmlns="http://schemas.openxmlformats.org/package/2006/relationships"><Relationship Id="rId3" Target="../media/image23.emf" Type="http://schemas.openxmlformats.org/officeDocument/2006/relationships/image"/><Relationship Id="rId2" Target="../notesSlides/notesSlide13.xml" Type="http://schemas.openxmlformats.org/officeDocument/2006/relationships/notesSlide"/><Relationship Id="rId1" Target="../slideLayouts/slideLayout14.xml" Type="http://schemas.openxmlformats.org/officeDocument/2006/relationships/slideLayout"/><Relationship Id="rId4" Target="../media/image24.jpeg" Type="http://schemas.openxmlformats.org/officeDocument/2006/relationships/image"/></Relationships>
</file>

<file path=ppt/slides/_rels/slide14.xml.rels><?xml version="1.0" encoding="UTF-8" standalone="yes" ?><Relationships xmlns="http://schemas.openxmlformats.org/package/2006/relationships"><Relationship Id="rId3" Target="../media/image25.emf" Type="http://schemas.openxmlformats.org/officeDocument/2006/relationships/image"/><Relationship Id="rId2" Target="../notesSlides/notesSlide14.xml" Type="http://schemas.openxmlformats.org/officeDocument/2006/relationships/notesSlide"/><Relationship Id="rId1" Target="../slideLayouts/slideLayout14.xml" Type="http://schemas.openxmlformats.org/officeDocument/2006/relationships/slideLayout"/><Relationship Id="rId4" Target="../media/image26.jpeg" Type="http://schemas.openxmlformats.org/officeDocument/2006/relationships/image"/></Relationships>
</file>

<file path=ppt/slides/_rels/slide15.xml.rels><?xml version="1.0" encoding="UTF-8" standalone="yes" ?><Relationships xmlns="http://schemas.openxmlformats.org/package/2006/relationships"><Relationship Id="rId3" Target="../media/image27.emf" Type="http://schemas.openxmlformats.org/officeDocument/2006/relationships/image"/><Relationship Id="rId2" Target="../notesSlides/notesSlide15.xml" Type="http://schemas.openxmlformats.org/officeDocument/2006/relationships/notesSlide"/><Relationship Id="rId1" Target="../slideLayouts/slideLayout14.xml" Type="http://schemas.openxmlformats.org/officeDocument/2006/relationships/slideLayout"/><Relationship Id="rId4" Target="../media/image28.jpeg" Type="http://schemas.openxmlformats.org/officeDocument/2006/relationships/image"/></Relationships>
</file>

<file path=ppt/slides/_rels/slide16.xml.rels><?xml version="1.0" encoding="UTF-8" standalone="yes" ?><Relationships xmlns="http://schemas.openxmlformats.org/package/2006/relationships"><Relationship Id="rId3" Target="../media/image29.emf" Type="http://schemas.openxmlformats.org/officeDocument/2006/relationships/image"/><Relationship Id="rId2" Target="../notesSlides/notesSlide16.xml" Type="http://schemas.openxmlformats.org/officeDocument/2006/relationships/notesSlide"/><Relationship Id="rId1" Target="../slideLayouts/slideLayout14.xml" Type="http://schemas.openxmlformats.org/officeDocument/2006/relationships/slideLayout"/><Relationship Id="rId4" Target="../media/image30.jpeg" Type="http://schemas.openxmlformats.org/officeDocument/2006/relationships/image"/></Relationships>
</file>

<file path=ppt/slides/_rels/slide17.xml.rels><?xml version="1.0" encoding="UTF-8" standalone="yes" ?><Relationships xmlns="http://schemas.openxmlformats.org/package/2006/relationships"><Relationship Id="rId3" Target="../media/image31.emf" Type="http://schemas.openxmlformats.org/officeDocument/2006/relationships/image"/><Relationship Id="rId2" Target="../notesSlides/notesSlide17.xml" Type="http://schemas.openxmlformats.org/officeDocument/2006/relationships/notesSlide"/><Relationship Id="rId1" Target="../slideLayouts/slideLayout14.xml" Type="http://schemas.openxmlformats.org/officeDocument/2006/relationships/slideLayout"/><Relationship Id="rId4" Target="../media/image32.jpeg" Type="http://schemas.openxmlformats.org/officeDocument/2006/relationships/image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 ?><Relationships xmlns="http://schemas.openxmlformats.org/package/2006/relationships"><Relationship Id="rId3" Target="../media/image34.jpeg" Type="http://schemas.openxmlformats.org/officeDocument/2006/relationships/image"/><Relationship Id="rId2" Target="../notesSlides/notesSlide19.xml" Type="http://schemas.openxmlformats.org/officeDocument/2006/relationships/notesSlide"/><Relationship Id="rId1" Target="../slideLayouts/slideLayout14.xml" Type="http://schemas.openxmlformats.org/officeDocument/2006/relationships/slideLayout"/><Relationship Id="rId4" Target="../media/image35.jpeg" Type="http://schemas.openxmlformats.org/officeDocument/2006/relationships/image"/></Relationships>
</file>

<file path=ppt/slides/_rels/slide2.xml.rels><?xml version="1.0" encoding="UTF-8" standalone="yes" ?><Relationships xmlns="http://schemas.openxmlformats.org/package/2006/relationships"><Relationship Id="rId3" Target="../media/image4.emf" Type="http://schemas.openxmlformats.org/officeDocument/2006/relationships/image"/><Relationship Id="rId2" Target="../notesSlides/notesSlide2.xml" Type="http://schemas.openxmlformats.org/officeDocument/2006/relationships/notesSlide"/><Relationship Id="rId1" Target="../slideLayouts/slideLayout14.xml" Type="http://schemas.openxmlformats.org/officeDocument/2006/relationships/slideLayout"/><Relationship Id="rId4" Target="../media/image5.jpeg" Type="http://schemas.openxmlformats.org/officeDocument/2006/relationships/image"/></Relationships>
</file>

<file path=ppt/slides/_rels/slide20.xml.rels><?xml version="1.0" encoding="UTF-8" standalone="yes" ?><Relationships xmlns="http://schemas.openxmlformats.org/package/2006/relationships"><Relationship Id="rId3" Target="../media/image36.jpeg" Type="http://schemas.openxmlformats.org/officeDocument/2006/relationships/image"/><Relationship Id="rId2" Target="../notesSlides/notesSlide20.xml" Type="http://schemas.openxmlformats.org/officeDocument/2006/relationships/notesSlide"/><Relationship Id="rId1" Target="../slideLayouts/slideLayout14.xml" Type="http://schemas.openxmlformats.org/officeDocument/2006/relationships/slideLayout"/><Relationship Id="rId4" Target="../media/image37.jpeg" Type="http://schemas.openxmlformats.org/officeDocument/2006/relationships/image"/></Relationships>
</file>

<file path=ppt/slides/_rels/slide21.xml.rels><?xml version="1.0" encoding="UTF-8" standalone="yes" ?><Relationships xmlns="http://schemas.openxmlformats.org/package/2006/relationships"><Relationship Id="rId3" Target="../media/image38.jpeg" Type="http://schemas.openxmlformats.org/officeDocument/2006/relationships/image"/><Relationship Id="rId2" Target="../notesSlides/notesSlide21.xml" Type="http://schemas.openxmlformats.org/officeDocument/2006/relationships/notesSlide"/><Relationship Id="rId1" Target="../slideLayouts/slideLayout14.xml" Type="http://schemas.openxmlformats.org/officeDocument/2006/relationships/slideLayout"/><Relationship Id="rId4" Target="../media/image39.jpeg" Type="http://schemas.openxmlformats.org/officeDocument/2006/relationships/image"/></Relationships>
</file>

<file path=ppt/slides/_rels/slide22.xml.rels><?xml version="1.0" encoding="UTF-8" standalone="yes" ?><Relationships xmlns="http://schemas.openxmlformats.org/package/2006/relationships"><Relationship Id="rId3" Target="../media/image40.emf" Type="http://schemas.openxmlformats.org/officeDocument/2006/relationships/image"/><Relationship Id="rId2" Target="../notesSlides/notesSlide22.xml" Type="http://schemas.openxmlformats.org/officeDocument/2006/relationships/notesSlide"/><Relationship Id="rId1" Target="../slideLayouts/slideLayout14.xml" Type="http://schemas.openxmlformats.org/officeDocument/2006/relationships/slideLayout"/><Relationship Id="rId4" Target="../media/image41.jpeg" Type="http://schemas.openxmlformats.org/officeDocument/2006/relationships/image"/></Relationships>
</file>

<file path=ppt/slides/_rels/slide23.xml.rels><?xml version="1.0" encoding="UTF-8" standalone="yes" ?><Relationships xmlns="http://schemas.openxmlformats.org/package/2006/relationships"><Relationship Id="rId3" Target="../media/image42.emf" Type="http://schemas.openxmlformats.org/officeDocument/2006/relationships/image"/><Relationship Id="rId2" Target="../notesSlides/notesSlide23.xml" Type="http://schemas.openxmlformats.org/officeDocument/2006/relationships/notesSlide"/><Relationship Id="rId1" Target="../slideLayouts/slideLayout14.xml" Type="http://schemas.openxmlformats.org/officeDocument/2006/relationships/slideLayout"/><Relationship Id="rId4" Target="../media/image43.jpeg" Type="http://schemas.openxmlformats.org/officeDocument/2006/relationships/image"/></Relationships>
</file>

<file path=ppt/slides/_rels/slide24.xml.rels><?xml version="1.0" encoding="UTF-8" standalone="yes" ?><Relationships xmlns="http://schemas.openxmlformats.org/package/2006/relationships"><Relationship Id="rId3" Target="../media/image44.jpeg" Type="http://schemas.openxmlformats.org/officeDocument/2006/relationships/image"/><Relationship Id="rId2" Target="../notesSlides/notesSlide24.xml" Type="http://schemas.openxmlformats.org/officeDocument/2006/relationships/notesSlide"/><Relationship Id="rId1" Target="../slideLayouts/slideLayout14.xml" Type="http://schemas.openxmlformats.org/officeDocument/2006/relationships/slideLayout"/><Relationship Id="rId4" Target="../media/image45.jpeg" Type="http://schemas.openxmlformats.org/officeDocument/2006/relationships/image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47.png"/></Relationships>
</file>

<file path=ppt/slides/_rels/slide3.xml.rels><?xml version="1.0" encoding="UTF-8" standalone="yes" ?><Relationships xmlns="http://schemas.openxmlformats.org/package/2006/relationships"><Relationship Id="rId3" Target="../media/image6.emf" Type="http://schemas.openxmlformats.org/officeDocument/2006/relationships/image"/><Relationship Id="rId2" Target="../notesSlides/notesSlide3.xml" Type="http://schemas.openxmlformats.org/officeDocument/2006/relationships/notesSlide"/><Relationship Id="rId1" Target="../slideLayouts/slideLayout14.xml" Type="http://schemas.openxmlformats.org/officeDocument/2006/relationships/slideLayout"/><Relationship Id="rId4" Target="../media/image7.jpeg" Type="http://schemas.openxmlformats.org/officeDocument/2006/relationships/image"/></Relationships>
</file>

<file path=ppt/slides/_rels/slide4.xml.rels><?xml version="1.0" encoding="UTF-8" standalone="yes" ?><Relationships xmlns="http://schemas.openxmlformats.org/package/2006/relationships"><Relationship Id="rId3" Target="../media/image8.jpeg" Type="http://schemas.openxmlformats.org/officeDocument/2006/relationships/image"/><Relationship Id="rId2" Target="../notesSlides/notesSlide4.xml" Type="http://schemas.openxmlformats.org/officeDocument/2006/relationships/notesSlide"/><Relationship Id="rId1" Target="../slideLayouts/slideLayout14.xml" Type="http://schemas.openxmlformats.org/officeDocument/2006/relationships/slideLayout"/><Relationship Id="rId4" Target="../media/image9.jpeg" Type="http://schemas.openxmlformats.org/officeDocument/2006/relationships/image"/></Relationships>
</file>

<file path=ppt/slides/_rels/slide5.xml.rels><?xml version="1.0" encoding="UTF-8" standalone="yes" ?><Relationships xmlns="http://schemas.openxmlformats.org/package/2006/relationships"><Relationship Id="rId3" Target="../media/image10.jpeg" Type="http://schemas.openxmlformats.org/officeDocument/2006/relationships/image"/><Relationship Id="rId2" Target="../notesSlides/notesSlide5.xml" Type="http://schemas.openxmlformats.org/officeDocument/2006/relationships/notesSlide"/><Relationship Id="rId1" Target="../slideLayouts/slideLayout26.xml" Type="http://schemas.openxmlformats.org/officeDocument/2006/relationships/slideLayout"/></Relationships>
</file>

<file path=ppt/slides/_rels/slide6.xml.rels><?xml version="1.0" encoding="UTF-8" standalone="yes" ?><Relationships xmlns="http://schemas.openxmlformats.org/package/2006/relationships"><Relationship Id="rId3" Target="../media/image11.jpeg" Type="http://schemas.openxmlformats.org/officeDocument/2006/relationships/image"/><Relationship Id="rId2" Target="../notesSlides/notesSlide6.xml" Type="http://schemas.openxmlformats.org/officeDocument/2006/relationships/notesSlide"/><Relationship Id="rId1" Target="../slideLayouts/slideLayout38.xml" Type="http://schemas.openxmlformats.org/officeDocument/2006/relationships/slideLayout"/></Relationships>
</file>

<file path=ppt/slides/_rels/slide7.xml.rels><?xml version="1.0" encoding="UTF-8" standalone="yes" ?><Relationships xmlns="http://schemas.openxmlformats.org/package/2006/relationships"><Relationship Id="rId3" Target="../media/image12.jpeg" Type="http://schemas.openxmlformats.org/officeDocument/2006/relationships/image"/><Relationship Id="rId2" Target="../notesSlides/notesSlide7.xml" Type="http://schemas.openxmlformats.org/officeDocument/2006/relationships/notesSlide"/><Relationship Id="rId1" Target="../slideLayouts/slideLayout14.xml" Type="http://schemas.openxmlformats.org/officeDocument/2006/relationships/slideLayout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_rels/slide9.xml.rels><?xml version="1.0" encoding="UTF-8" standalone="yes" ?><Relationships xmlns="http://schemas.openxmlformats.org/package/2006/relationships"><Relationship Id="rId3" Target="../media/image15.png" Type="http://schemas.openxmlformats.org/officeDocument/2006/relationships/image"/><Relationship Id="rId2" Target="../notesSlides/notesSlide9.xml" Type="http://schemas.openxmlformats.org/officeDocument/2006/relationships/notesSlide"/><Relationship Id="rId1" Target="../slideLayouts/slideLayout14.xml" Type="http://schemas.openxmlformats.org/officeDocument/2006/relationships/slideLayout"/><Relationship Id="rId4" Target="../media/image16.jpe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/>
          <p:nvPr/>
        </p:nvSpPr>
        <p:spPr>
          <a:xfrm>
            <a:off x="0" y="21195"/>
            <a:ext cx="4955869" cy="713118"/>
          </a:xfrm>
          <a:custGeom>
            <a:avLst/>
            <a:gdLst/>
            <a:ahLst/>
            <a:cxnLst/>
            <a:rect l="l" t="t" r="r" b="b"/>
            <a:pathLst>
              <a:path w="4775200" h="1216025">
                <a:moveTo>
                  <a:pt x="783162" y="0"/>
                </a:moveTo>
                <a:lnTo>
                  <a:pt x="464165" y="1771"/>
                </a:lnTo>
                <a:lnTo>
                  <a:pt x="0" y="288671"/>
                </a:lnTo>
                <a:lnTo>
                  <a:pt x="0" y="519810"/>
                </a:lnTo>
                <a:lnTo>
                  <a:pt x="829003" y="1215918"/>
                </a:lnTo>
                <a:lnTo>
                  <a:pt x="4774971" y="1201813"/>
                </a:lnTo>
                <a:lnTo>
                  <a:pt x="1663091" y="731625"/>
                </a:lnTo>
                <a:lnTo>
                  <a:pt x="783162" y="0"/>
                </a:lnTo>
                <a:close/>
              </a:path>
            </a:pathLst>
          </a:custGeom>
          <a:solidFill>
            <a:srgbClr val="52A138"/>
          </a:solidFill>
          <a:ln>
            <a:solidFill>
              <a:srgbClr val="52A138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0" tIns="0" rIns="0" bIns="0" rtlCol="0"/>
          <a:lstStyle/>
          <a:p>
            <a:pPr marL="0" marR="0" lvl="0" indent="0" algn="l" defTabSz="967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04" b="0" i="0" u="none" strike="noStrike" kern="1200" cap="none" spc="0" normalizeH="0" baseline="0" noProof="0">
              <a:ln>
                <a:noFill/>
              </a:ln>
              <a:solidFill>
                <a:srgbClr val="ED523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4"/>
          <p:cNvSpPr/>
          <p:nvPr/>
        </p:nvSpPr>
        <p:spPr>
          <a:xfrm>
            <a:off x="1122232" y="275292"/>
            <a:ext cx="10996247" cy="446909"/>
          </a:xfrm>
          <a:custGeom>
            <a:avLst/>
            <a:gdLst/>
            <a:ahLst/>
            <a:cxnLst/>
            <a:rect l="l" t="t" r="r" b="b"/>
            <a:pathLst>
              <a:path w="9635490" h="746760">
                <a:moveTo>
                  <a:pt x="9635382" y="0"/>
                </a:moveTo>
                <a:lnTo>
                  <a:pt x="0" y="0"/>
                </a:lnTo>
                <a:lnTo>
                  <a:pt x="904855" y="744354"/>
                </a:lnTo>
                <a:lnTo>
                  <a:pt x="9635382" y="746522"/>
                </a:lnTo>
                <a:lnTo>
                  <a:pt x="9635382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0" tIns="0" rIns="0" bIns="0" rtlCol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 ОБ ИНВЕСТИЦИОННЫХ ПЛОЩАДКАХ РАСПОЛОЖЕННЫХ НА ТЕРРИТОРИИ ПЕТУХОВСКОГО РАЙОНА</a:t>
            </a:r>
            <a:endParaRPr kumimoji="0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5"/>
          <p:cNvSpPr/>
          <p:nvPr/>
        </p:nvSpPr>
        <p:spPr>
          <a:xfrm>
            <a:off x="0" y="0"/>
            <a:ext cx="1195754" cy="480262"/>
          </a:xfrm>
          <a:custGeom>
            <a:avLst/>
            <a:gdLst/>
            <a:ahLst/>
            <a:cxnLst/>
            <a:rect l="l" t="t" r="r" b="b"/>
            <a:pathLst>
              <a:path w="1056640" h="454025">
                <a:moveTo>
                  <a:pt x="507743" y="0"/>
                </a:moveTo>
                <a:lnTo>
                  <a:pt x="0" y="1197"/>
                </a:lnTo>
                <a:lnTo>
                  <a:pt x="0" y="453595"/>
                </a:lnTo>
                <a:lnTo>
                  <a:pt x="1056614" y="453595"/>
                </a:lnTo>
                <a:lnTo>
                  <a:pt x="507743" y="0"/>
                </a:lnTo>
                <a:close/>
              </a:path>
            </a:pathLst>
          </a:custGeom>
          <a:solidFill>
            <a:srgbClr val="C2C5BE"/>
          </a:solidFill>
          <a:ln>
            <a:solidFill>
              <a:srgbClr val="C2C5BE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0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809" y="734313"/>
            <a:ext cx="10849970" cy="592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8137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/>
          <p:nvPr/>
        </p:nvSpPr>
        <p:spPr>
          <a:xfrm>
            <a:off x="0" y="21195"/>
            <a:ext cx="4955869" cy="713118"/>
          </a:xfrm>
          <a:custGeom>
            <a:avLst/>
            <a:gdLst/>
            <a:ahLst/>
            <a:cxnLst/>
            <a:rect l="l" t="t" r="r" b="b"/>
            <a:pathLst>
              <a:path w="4775200" h="1216025">
                <a:moveTo>
                  <a:pt x="783162" y="0"/>
                </a:moveTo>
                <a:lnTo>
                  <a:pt x="464165" y="1771"/>
                </a:lnTo>
                <a:lnTo>
                  <a:pt x="0" y="288671"/>
                </a:lnTo>
                <a:lnTo>
                  <a:pt x="0" y="519810"/>
                </a:lnTo>
                <a:lnTo>
                  <a:pt x="829003" y="1215918"/>
                </a:lnTo>
                <a:lnTo>
                  <a:pt x="4774971" y="1201813"/>
                </a:lnTo>
                <a:lnTo>
                  <a:pt x="1663091" y="731625"/>
                </a:lnTo>
                <a:lnTo>
                  <a:pt x="783162" y="0"/>
                </a:lnTo>
                <a:close/>
              </a:path>
            </a:pathLst>
          </a:custGeom>
          <a:solidFill>
            <a:srgbClr val="52A138"/>
          </a:solidFill>
          <a:ln>
            <a:solidFill>
              <a:srgbClr val="52A138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0" tIns="0" rIns="0" bIns="0" rtlCol="0"/>
          <a:lstStyle/>
          <a:p>
            <a:pPr marL="0" marR="0" lvl="0" indent="0" algn="l" defTabSz="967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04" b="0" i="0" u="none" strike="noStrike" kern="1200" cap="none" spc="0" normalizeH="0" baseline="0" noProof="0">
              <a:ln>
                <a:noFill/>
              </a:ln>
              <a:solidFill>
                <a:srgbClr val="ED523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4"/>
          <p:cNvSpPr/>
          <p:nvPr/>
        </p:nvSpPr>
        <p:spPr>
          <a:xfrm>
            <a:off x="1122232" y="275292"/>
            <a:ext cx="10996247" cy="446909"/>
          </a:xfrm>
          <a:custGeom>
            <a:avLst/>
            <a:gdLst/>
            <a:ahLst/>
            <a:cxnLst/>
            <a:rect l="l" t="t" r="r" b="b"/>
            <a:pathLst>
              <a:path w="9635490" h="746760">
                <a:moveTo>
                  <a:pt x="9635382" y="0"/>
                </a:moveTo>
                <a:lnTo>
                  <a:pt x="0" y="0"/>
                </a:lnTo>
                <a:lnTo>
                  <a:pt x="904855" y="744354"/>
                </a:lnTo>
                <a:lnTo>
                  <a:pt x="9635382" y="746522"/>
                </a:lnTo>
                <a:lnTo>
                  <a:pt x="9635382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0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bject 5"/>
          <p:cNvSpPr/>
          <p:nvPr/>
        </p:nvSpPr>
        <p:spPr>
          <a:xfrm>
            <a:off x="0" y="0"/>
            <a:ext cx="1195754" cy="480262"/>
          </a:xfrm>
          <a:custGeom>
            <a:avLst/>
            <a:gdLst/>
            <a:ahLst/>
            <a:cxnLst/>
            <a:rect l="l" t="t" r="r" b="b"/>
            <a:pathLst>
              <a:path w="1056640" h="454025">
                <a:moveTo>
                  <a:pt x="507743" y="0"/>
                </a:moveTo>
                <a:lnTo>
                  <a:pt x="0" y="1197"/>
                </a:lnTo>
                <a:lnTo>
                  <a:pt x="0" y="453595"/>
                </a:lnTo>
                <a:lnTo>
                  <a:pt x="1056614" y="453595"/>
                </a:lnTo>
                <a:lnTo>
                  <a:pt x="507743" y="0"/>
                </a:lnTo>
                <a:close/>
              </a:path>
            </a:pathLst>
          </a:custGeom>
          <a:solidFill>
            <a:srgbClr val="C2C5BE"/>
          </a:solidFill>
          <a:ln>
            <a:solidFill>
              <a:srgbClr val="C2C5BE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0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bject 7"/>
          <p:cNvSpPr txBox="1"/>
          <p:nvPr/>
        </p:nvSpPr>
        <p:spPr>
          <a:xfrm>
            <a:off x="1512622" y="17565"/>
            <a:ext cx="10311721" cy="523580"/>
          </a:xfrm>
          <a:prstGeom prst="rect">
            <a:avLst/>
          </a:prstGeom>
        </p:spPr>
        <p:txBody>
          <a:bodyPr vert="horz" wrap="square" lIns="0" tIns="18136" rIns="0" bIns="0" rtlCol="0">
            <a:spAutoFit/>
          </a:bodyPr>
          <a:lstStyle/>
          <a:p>
            <a:pPr marL="13434" defTabSz="457200">
              <a:spcBef>
                <a:spcPts val="143"/>
              </a:spcBef>
              <a:defRPr/>
            </a:pPr>
            <a:r>
              <a:rPr kumimoji="0" sz="1600" b="1" i="0" u="none" strike="noStrike" kern="1200" cap="none" spc="42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ИНВЕСТИЦИОНН</a:t>
            </a:r>
            <a:r>
              <a:rPr kumimoji="0" lang="ru-RU" sz="1600" b="1" i="0" u="none" strike="noStrike" kern="1200" cap="none" spc="42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АЯ</a:t>
            </a:r>
            <a:r>
              <a:rPr kumimoji="0" lang="ru-RU" sz="1600" b="1" i="0" u="none" strike="noStrike" kern="1200" cap="none" spc="42" normalizeH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ПЛОЩАДКА </a:t>
            </a:r>
            <a:r>
              <a:rPr lang="ru-RU" sz="1600" b="1" spc="42" dirty="0">
                <a:solidFill>
                  <a:srgbClr val="5B9BD5">
                    <a:lumMod val="50000"/>
                  </a:srgbClr>
                </a:solidFill>
                <a:latin typeface="Arial"/>
                <a:cs typeface="Arial"/>
              </a:rPr>
              <a:t>ДЛЯ ВЕДЕНИЯ СЕЛЬСКОХОЗЯЙСТВЕННОЙ ДЕЯТЕЛЬНОСТИ</a:t>
            </a:r>
            <a:endParaRPr lang="ru-RU" sz="1600" dirty="0">
              <a:solidFill>
                <a:srgbClr val="5B9BD5">
                  <a:lumMod val="50000"/>
                </a:srgbClr>
              </a:solidFill>
              <a:latin typeface="Arial"/>
              <a:cs typeface="Arial"/>
            </a:endParaRPr>
          </a:p>
          <a:p>
            <a:pPr marL="13434" marR="0" lvl="0" indent="0" algn="l" defTabSz="457200" rtl="0" eaLnBrk="1" fontAlgn="auto" latinLnBrk="0" hangingPunct="1">
              <a:lnSpc>
                <a:spcPct val="100000"/>
              </a:lnSpc>
              <a:spcBef>
                <a:spcPts val="14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1" name="Text Box 65"/>
          <p:cNvSpPr txBox="1">
            <a:spLocks noChangeArrowheads="1"/>
          </p:cNvSpPr>
          <p:nvPr/>
        </p:nvSpPr>
        <p:spPr bwMode="auto">
          <a:xfrm>
            <a:off x="2477934" y="366632"/>
            <a:ext cx="8381099" cy="299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40365" rIns="0" bIns="0">
            <a:spAutoFit/>
          </a:bodyPr>
          <a:lstStyle>
            <a:lvl1pPr marL="12700"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1pPr>
            <a:lvl2pPr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2pPr>
            <a:lvl3pPr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3pPr>
            <a:lvl4pPr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4pPr>
            <a:lvl5pPr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9pPr>
          </a:lstStyle>
          <a:p>
            <a:pPr marL="13434" algn="ctr" defTabSz="967252">
              <a:lnSpc>
                <a:spcPts val="2156"/>
              </a:lnSpc>
              <a:spcBef>
                <a:spcPts val="317"/>
              </a:spcBef>
              <a:buSzPct val="100000"/>
              <a:tabLst>
                <a:tab pos="13434" algn="l"/>
                <a:tab pos="486985" algn="l"/>
                <a:tab pos="962215" algn="l"/>
                <a:tab pos="1437444" algn="l"/>
                <a:tab pos="1912675" algn="l"/>
                <a:tab pos="2387904" algn="l"/>
                <a:tab pos="2863135" algn="l"/>
                <a:tab pos="3338364" algn="l"/>
                <a:tab pos="3813594" algn="l"/>
                <a:tab pos="4288824" algn="l"/>
                <a:tab pos="4764054" algn="l"/>
                <a:tab pos="5239283" algn="l"/>
                <a:tab pos="5714514" algn="l"/>
                <a:tab pos="6189743" algn="l"/>
                <a:tab pos="6664974" algn="l"/>
                <a:tab pos="7140203" algn="l"/>
                <a:tab pos="7615433" algn="l"/>
                <a:tab pos="8090663" algn="l"/>
                <a:tab pos="8565893" algn="l"/>
                <a:tab pos="9041122" algn="l"/>
                <a:tab pos="9516353" algn="l"/>
              </a:tabLst>
              <a:defRPr/>
            </a:pPr>
            <a:r>
              <a:rPr lang="ru-RU" altLang="ru-RU" sz="1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КУРГАНСКАЯ ОБЛАСТЬ, </a:t>
            </a:r>
            <a:r>
              <a:rPr lang="ru-RU" altLang="ru-RU" sz="1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Петуховский</a:t>
            </a:r>
            <a:r>
              <a:rPr lang="ru-RU" altLang="ru-RU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район, с. </a:t>
            </a:r>
            <a:r>
              <a:rPr lang="ru-RU" altLang="ru-RU" sz="1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Большое Приютное</a:t>
            </a:r>
            <a:endParaRPr lang="ru-RU" altLang="ru-RU" sz="1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158379" y="3678105"/>
            <a:ext cx="6960100" cy="2477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8843" marR="1531483" indent="-228600">
              <a:lnSpc>
                <a:spcPct val="102200"/>
              </a:lnSpc>
              <a:buClr>
                <a:schemeClr val="accent5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endParaRPr lang="ru-RU" sz="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r>
              <a:rPr lang="ru-RU" sz="800" spc="-1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Предоставление земельного участка в аренду без проведения торгов в целях реализации масштабных инвестиционных проектов с последующим правом выкупа;</a:t>
            </a: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endParaRPr lang="ru-RU" sz="800" spc="-1" dirty="0">
              <a:solidFill>
                <a:srgbClr val="000000"/>
              </a:solidFill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r>
              <a:rPr lang="ru-RU" sz="800" spc="-1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Субсидирование лизинга оборудования до 50%, но не более 50 </a:t>
            </a:r>
            <a:r>
              <a:rPr lang="ru-RU" sz="800" spc="-1" dirty="0" err="1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млн.руб</a:t>
            </a:r>
            <a:r>
              <a:rPr lang="ru-RU" sz="800" spc="-1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.; </a:t>
            </a: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endParaRPr lang="ru-RU" sz="800" spc="-1" dirty="0">
              <a:solidFill>
                <a:srgbClr val="000000"/>
              </a:solidFill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r>
              <a:rPr lang="ru-RU" sz="800" spc="-1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Возмещение затрат на проведение </a:t>
            </a:r>
            <a:r>
              <a:rPr lang="ru-RU" sz="800" spc="-1" dirty="0" err="1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культуртехнических</a:t>
            </a:r>
            <a:r>
              <a:rPr lang="ru-RU" sz="800" spc="-1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 мероприятий до 70% затрат; </a:t>
            </a: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endParaRPr lang="ru-RU" sz="800" spc="-1" dirty="0">
              <a:solidFill>
                <a:srgbClr val="000000"/>
              </a:solidFill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r>
              <a:rPr lang="ru-RU" sz="800" spc="-1" dirty="0" err="1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Грантовая</a:t>
            </a:r>
            <a:r>
              <a:rPr lang="ru-RU" sz="800" spc="-1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 поддержка до 70 млн. руб.;</a:t>
            </a: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endParaRPr lang="ru-RU" sz="800" spc="-1" dirty="0">
              <a:solidFill>
                <a:srgbClr val="000000"/>
              </a:solidFill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r>
              <a:rPr lang="ru-RU" sz="800" spc="-1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Компенсация затрат на капитальное строительство 20 % (при условии поставок производственной продукции на экспорт); </a:t>
            </a: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endParaRPr lang="ru-RU" sz="800" spc="-1" dirty="0">
              <a:solidFill>
                <a:srgbClr val="000000"/>
              </a:solidFill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r>
              <a:rPr lang="ru-RU" sz="800" spc="-1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Льготные кредиты, лизинг;</a:t>
            </a: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endParaRPr lang="ru-RU" sz="800" spc="-1" dirty="0">
              <a:solidFill>
                <a:srgbClr val="000000"/>
              </a:solidFill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r>
              <a:rPr lang="ru-RU" sz="800" spc="-1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Субсидия на возмещение части затрат на уплату процентов по кредитам в Агропромышленном комплексе;</a:t>
            </a: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endParaRPr lang="ru-RU" sz="800" spc="-1" dirty="0">
              <a:solidFill>
                <a:srgbClr val="000000"/>
              </a:solidFill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r>
              <a:rPr lang="ru-RU" sz="800" spc="-1" dirty="0" err="1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Микрозаймы</a:t>
            </a:r>
            <a:r>
              <a:rPr lang="ru-RU" sz="800" spc="-1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 Фонда микрофинансирования Курганской области, до 5 </a:t>
            </a:r>
            <a:r>
              <a:rPr lang="ru-RU" sz="800" spc="-1" dirty="0" err="1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млн.руб</a:t>
            </a:r>
            <a:r>
              <a:rPr lang="ru-RU" sz="800" spc="-1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. под 0,1% годовых.</a:t>
            </a:r>
          </a:p>
          <a:p>
            <a:pPr marL="438843" marR="1531483" indent="-228600">
              <a:lnSpc>
                <a:spcPct val="102200"/>
              </a:lnSpc>
              <a:buClr>
                <a:schemeClr val="accent5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8843" marR="1531483" indent="-228600">
              <a:lnSpc>
                <a:spcPct val="102200"/>
              </a:lnSpc>
              <a:buClr>
                <a:schemeClr val="accent5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endParaRPr lang="ru-RU" sz="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4411995"/>
              </p:ext>
            </p:extLst>
          </p:nvPr>
        </p:nvGraphicFramePr>
        <p:xfrm>
          <a:off x="105939" y="807574"/>
          <a:ext cx="5142336" cy="5583701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143695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70537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911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Площадь площадки 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389303</a:t>
                      </a:r>
                      <a:r>
                        <a:rPr lang="ru-RU" sz="80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kern="1200" baseline="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кв.м</a:t>
                      </a:r>
                      <a:r>
                        <a:rPr lang="ru-RU" sz="80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(вблизи участка расположены пастбища – 1000 га, сенокосы – 500 га)</a:t>
                      </a:r>
                      <a:endParaRPr lang="ru-RU" sz="800" b="0" i="0" u="none" strike="noStrike" kern="1200" dirty="0" smtClean="0">
                        <a:latin typeface="Arial" panose="020B0604020202020204" pitchFamily="34" charset="0"/>
                        <a:ea typeface="Microsoft YaHei" pitchFamily="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32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Кадастровый номер участка/квартала  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r>
                        <a:rPr lang="ru-RU" sz="800" b="0" i="0" u="none" strike="noStrik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45:14:031001:228 в 2,5 км  западнее с .Большое Приютное</a:t>
                      </a:r>
                      <a:endParaRPr lang="ru-RU" sz="8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119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Собственник </a:t>
                      </a:r>
                      <a:endParaRPr lang="ru-RU" sz="8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Земельный участок, государственная собственность на который не разграничена</a:t>
                      </a:r>
                      <a:endParaRPr lang="ru-RU" sz="800" b="0" i="0" u="none" strike="noStrike" kern="1200" dirty="0" smtClean="0">
                        <a:latin typeface="Arial" panose="020B0604020202020204" pitchFamily="34" charset="0"/>
                        <a:ea typeface="Liberation Sans" pitchFamily="34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60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Категория земель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Земли сельскохозяйственного назначения </a:t>
                      </a:r>
                      <a:endParaRPr lang="ru-RU" sz="800" b="0" i="0" u="none" strike="noStrike" kern="1200" dirty="0" smtClean="0">
                        <a:latin typeface="Arial" panose="020B0604020202020204" pitchFamily="34" charset="0"/>
                        <a:ea typeface="Microsoft YaHei" pitchFamily="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210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Основные виды разрешенного использования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r>
                        <a:rPr lang="ru-RU" sz="8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Для сельскохозяйственного производства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6050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Электроснабжение</a:t>
                      </a:r>
                      <a:endParaRPr lang="ru-RU" sz="8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Возможно подключение</a:t>
                      </a:r>
                      <a:r>
                        <a:rPr lang="ru-RU" sz="80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к </a:t>
                      </a: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ВЛ-10 </a:t>
                      </a:r>
                      <a:r>
                        <a:rPr lang="ru-RU" sz="80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кВ</a:t>
                      </a: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проходит  в 1000 м от участка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ru-RU" sz="800" b="0" i="0" u="none" strike="noStrike" kern="1200" dirty="0" smtClean="0">
                        <a:latin typeface="Arial" panose="020B0604020202020204" pitchFamily="34" charset="0"/>
                        <a:ea typeface="Liberation Sans" pitchFamily="34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669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Газоснабжение 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Отсутствует</a:t>
                      </a:r>
                      <a:r>
                        <a:rPr lang="ru-RU" sz="8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(газификация планируется в 2024г.)</a:t>
                      </a:r>
                      <a:endParaRPr lang="ru-RU" sz="8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641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Водоснабжение 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Возможность организации артезианской скважины. Участок находится в линзе</a:t>
                      </a:r>
                      <a:r>
                        <a:rPr lang="ru-RU" sz="8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пресных вод. </a:t>
                      </a:r>
                      <a:endParaRPr lang="ru-RU" sz="8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61289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Водоотведение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4" marB="0" horzOverflow="overflow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Необходимо предусмотреть</a:t>
                      </a:r>
                      <a:r>
                        <a:rPr lang="ru-RU" sz="8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систему водоотведения с использованием септика</a:t>
                      </a:r>
                      <a:endParaRPr lang="ru-RU" sz="8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5392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Подъездные пути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Обеспечены грунтовым покрытием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8326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Механизм предоставления инвестиционной площадки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8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1) Предоставление земельного участка в аренду без проведения торгов в целях</a:t>
                      </a:r>
                      <a:r>
                        <a:rPr lang="ru-RU" sz="800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реализации масштабных инвестиционных проектов</a:t>
                      </a:r>
                      <a:r>
                        <a:rPr lang="ru-RU" sz="800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 последующим правом выкупа;</a:t>
                      </a: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8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2)Аукцион по аренде/собственности земельных участков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extLst>
                  <a:ext uri="{0D108BD9-81ED-4DB2-BD59-A6C34878D82A}">
                    <a16:rowId xmlns="" xmlns:a16="http://schemas.microsoft.com/office/drawing/2014/main" val="656639587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0" y="734313"/>
            <a:ext cx="3714750" cy="304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713" y="722201"/>
            <a:ext cx="3157537" cy="3059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2563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/>
          <p:nvPr/>
        </p:nvSpPr>
        <p:spPr>
          <a:xfrm>
            <a:off x="0" y="21195"/>
            <a:ext cx="4955869" cy="713118"/>
          </a:xfrm>
          <a:custGeom>
            <a:avLst/>
            <a:gdLst/>
            <a:ahLst/>
            <a:cxnLst/>
            <a:rect l="l" t="t" r="r" b="b"/>
            <a:pathLst>
              <a:path w="4775200" h="1216025">
                <a:moveTo>
                  <a:pt x="783162" y="0"/>
                </a:moveTo>
                <a:lnTo>
                  <a:pt x="464165" y="1771"/>
                </a:lnTo>
                <a:lnTo>
                  <a:pt x="0" y="288671"/>
                </a:lnTo>
                <a:lnTo>
                  <a:pt x="0" y="519810"/>
                </a:lnTo>
                <a:lnTo>
                  <a:pt x="829003" y="1215918"/>
                </a:lnTo>
                <a:lnTo>
                  <a:pt x="4774971" y="1201813"/>
                </a:lnTo>
                <a:lnTo>
                  <a:pt x="1663091" y="731625"/>
                </a:lnTo>
                <a:lnTo>
                  <a:pt x="783162" y="0"/>
                </a:lnTo>
                <a:close/>
              </a:path>
            </a:pathLst>
          </a:custGeom>
          <a:solidFill>
            <a:srgbClr val="52A138"/>
          </a:solidFill>
          <a:ln>
            <a:solidFill>
              <a:srgbClr val="52A138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0" tIns="0" rIns="0" bIns="0" rtlCol="0"/>
          <a:lstStyle/>
          <a:p>
            <a:pPr marL="0" marR="0" lvl="0" indent="0" algn="l" defTabSz="967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04" b="0" i="0" u="none" strike="noStrike" kern="1200" cap="none" spc="0" normalizeH="0" baseline="0" noProof="0">
              <a:ln>
                <a:noFill/>
              </a:ln>
              <a:solidFill>
                <a:srgbClr val="ED523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4"/>
          <p:cNvSpPr/>
          <p:nvPr/>
        </p:nvSpPr>
        <p:spPr>
          <a:xfrm>
            <a:off x="1122232" y="275292"/>
            <a:ext cx="10996247" cy="446909"/>
          </a:xfrm>
          <a:custGeom>
            <a:avLst/>
            <a:gdLst/>
            <a:ahLst/>
            <a:cxnLst/>
            <a:rect l="l" t="t" r="r" b="b"/>
            <a:pathLst>
              <a:path w="9635490" h="746760">
                <a:moveTo>
                  <a:pt x="9635382" y="0"/>
                </a:moveTo>
                <a:lnTo>
                  <a:pt x="0" y="0"/>
                </a:lnTo>
                <a:lnTo>
                  <a:pt x="904855" y="744354"/>
                </a:lnTo>
                <a:lnTo>
                  <a:pt x="9635382" y="746522"/>
                </a:lnTo>
                <a:lnTo>
                  <a:pt x="9635382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0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bject 5"/>
          <p:cNvSpPr/>
          <p:nvPr/>
        </p:nvSpPr>
        <p:spPr>
          <a:xfrm>
            <a:off x="0" y="0"/>
            <a:ext cx="1195754" cy="480262"/>
          </a:xfrm>
          <a:custGeom>
            <a:avLst/>
            <a:gdLst/>
            <a:ahLst/>
            <a:cxnLst/>
            <a:rect l="l" t="t" r="r" b="b"/>
            <a:pathLst>
              <a:path w="1056640" h="454025">
                <a:moveTo>
                  <a:pt x="507743" y="0"/>
                </a:moveTo>
                <a:lnTo>
                  <a:pt x="0" y="1197"/>
                </a:lnTo>
                <a:lnTo>
                  <a:pt x="0" y="453595"/>
                </a:lnTo>
                <a:lnTo>
                  <a:pt x="1056614" y="453595"/>
                </a:lnTo>
                <a:lnTo>
                  <a:pt x="507743" y="0"/>
                </a:lnTo>
                <a:close/>
              </a:path>
            </a:pathLst>
          </a:custGeom>
          <a:solidFill>
            <a:srgbClr val="C2C5BE"/>
          </a:solidFill>
          <a:ln>
            <a:solidFill>
              <a:srgbClr val="C2C5BE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0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bject 7"/>
          <p:cNvSpPr txBox="1"/>
          <p:nvPr/>
        </p:nvSpPr>
        <p:spPr>
          <a:xfrm>
            <a:off x="1512622" y="17565"/>
            <a:ext cx="10311721" cy="523580"/>
          </a:xfrm>
          <a:prstGeom prst="rect">
            <a:avLst/>
          </a:prstGeom>
        </p:spPr>
        <p:txBody>
          <a:bodyPr vert="horz" wrap="square" lIns="0" tIns="18136" rIns="0" bIns="0" rtlCol="0">
            <a:spAutoFit/>
          </a:bodyPr>
          <a:lstStyle/>
          <a:p>
            <a:pPr marL="13434" defTabSz="457200">
              <a:spcBef>
                <a:spcPts val="143"/>
              </a:spcBef>
              <a:defRPr/>
            </a:pPr>
            <a:r>
              <a:rPr kumimoji="0" sz="1600" b="1" i="0" u="none" strike="noStrike" kern="1200" cap="none" spc="42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ИНВЕСТИЦИОНН</a:t>
            </a:r>
            <a:r>
              <a:rPr kumimoji="0" lang="ru-RU" sz="1600" b="1" i="0" u="none" strike="noStrike" kern="1200" cap="none" spc="42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АЯ</a:t>
            </a:r>
            <a:r>
              <a:rPr kumimoji="0" lang="ru-RU" sz="1600" b="1" i="0" u="none" strike="noStrike" kern="1200" cap="none" spc="42" normalizeH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ПЛОЩАДКА </a:t>
            </a:r>
            <a:r>
              <a:rPr lang="ru-RU" sz="1600" b="1" spc="42" dirty="0">
                <a:solidFill>
                  <a:srgbClr val="5B9BD5">
                    <a:lumMod val="50000"/>
                  </a:srgbClr>
                </a:solidFill>
                <a:latin typeface="Arial"/>
                <a:cs typeface="Arial"/>
              </a:rPr>
              <a:t>ДЛЯ ВЕДЕНИЯ СЕЛЬСКОХОЗЯЙСТВЕННОЙ ДЕЯТЕЛЬНОСТИ</a:t>
            </a:r>
            <a:endParaRPr lang="ru-RU" sz="1600" dirty="0">
              <a:solidFill>
                <a:srgbClr val="5B9BD5">
                  <a:lumMod val="50000"/>
                </a:srgbClr>
              </a:solidFill>
              <a:latin typeface="Arial"/>
              <a:cs typeface="Arial"/>
            </a:endParaRPr>
          </a:p>
          <a:p>
            <a:pPr marL="13434" marR="0" lvl="0" indent="0" algn="l" defTabSz="457200" rtl="0" eaLnBrk="1" fontAlgn="auto" latinLnBrk="0" hangingPunct="1">
              <a:lnSpc>
                <a:spcPct val="100000"/>
              </a:lnSpc>
              <a:spcBef>
                <a:spcPts val="14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1" name="Text Box 65"/>
          <p:cNvSpPr txBox="1">
            <a:spLocks noChangeArrowheads="1"/>
          </p:cNvSpPr>
          <p:nvPr/>
        </p:nvSpPr>
        <p:spPr bwMode="auto">
          <a:xfrm>
            <a:off x="2477934" y="366632"/>
            <a:ext cx="8381099" cy="299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40365" rIns="0" bIns="0">
            <a:spAutoFit/>
          </a:bodyPr>
          <a:lstStyle>
            <a:lvl1pPr marL="12700"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1pPr>
            <a:lvl2pPr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2pPr>
            <a:lvl3pPr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3pPr>
            <a:lvl4pPr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4pPr>
            <a:lvl5pPr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9pPr>
          </a:lstStyle>
          <a:p>
            <a:pPr marL="13434" algn="ctr" defTabSz="967252">
              <a:lnSpc>
                <a:spcPts val="2156"/>
              </a:lnSpc>
              <a:spcBef>
                <a:spcPts val="317"/>
              </a:spcBef>
              <a:buSzPct val="100000"/>
              <a:tabLst>
                <a:tab pos="13434" algn="l"/>
                <a:tab pos="486985" algn="l"/>
                <a:tab pos="962215" algn="l"/>
                <a:tab pos="1437444" algn="l"/>
                <a:tab pos="1912675" algn="l"/>
                <a:tab pos="2387904" algn="l"/>
                <a:tab pos="2863135" algn="l"/>
                <a:tab pos="3338364" algn="l"/>
                <a:tab pos="3813594" algn="l"/>
                <a:tab pos="4288824" algn="l"/>
                <a:tab pos="4764054" algn="l"/>
                <a:tab pos="5239283" algn="l"/>
                <a:tab pos="5714514" algn="l"/>
                <a:tab pos="6189743" algn="l"/>
                <a:tab pos="6664974" algn="l"/>
                <a:tab pos="7140203" algn="l"/>
                <a:tab pos="7615433" algn="l"/>
                <a:tab pos="8090663" algn="l"/>
                <a:tab pos="8565893" algn="l"/>
                <a:tab pos="9041122" algn="l"/>
                <a:tab pos="9516353" algn="l"/>
              </a:tabLst>
              <a:defRPr/>
            </a:pPr>
            <a:r>
              <a:rPr lang="ru-RU" altLang="ru-RU" sz="1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КУРГАНСКАЯ ОБЛАСТЬ, </a:t>
            </a:r>
            <a:r>
              <a:rPr lang="ru-RU" altLang="ru-RU" sz="16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Петуховский</a:t>
            </a:r>
            <a:r>
              <a:rPr lang="ru-RU" altLang="ru-RU" sz="1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район, с. Рынки</a:t>
            </a:r>
            <a:endParaRPr lang="ru-RU" altLang="ru-RU" sz="1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158379" y="3678105"/>
            <a:ext cx="6960100" cy="2477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8843" marR="1531483" indent="-228600">
              <a:lnSpc>
                <a:spcPct val="102200"/>
              </a:lnSpc>
              <a:buClr>
                <a:schemeClr val="accent5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endParaRPr lang="ru-RU" sz="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r>
              <a:rPr lang="ru-RU" sz="800" spc="-1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Предоставление земельного участка в аренду без проведения торгов в целях реализации масштабных инвестиционных проектов с последующим правом выкупа;</a:t>
            </a: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endParaRPr lang="ru-RU" sz="800" spc="-1" dirty="0">
              <a:solidFill>
                <a:srgbClr val="000000"/>
              </a:solidFill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r>
              <a:rPr lang="ru-RU" sz="800" spc="-1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Субсидирование лизинга оборудования до 50%, но не более 50 </a:t>
            </a:r>
            <a:r>
              <a:rPr lang="ru-RU" sz="800" spc="-1" dirty="0" err="1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млн.руб</a:t>
            </a:r>
            <a:r>
              <a:rPr lang="ru-RU" sz="800" spc="-1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.; </a:t>
            </a: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endParaRPr lang="ru-RU" sz="800" spc="-1" dirty="0">
              <a:solidFill>
                <a:srgbClr val="000000"/>
              </a:solidFill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r>
              <a:rPr lang="ru-RU" sz="800" spc="-1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Возмещение затрат на проведение </a:t>
            </a:r>
            <a:r>
              <a:rPr lang="ru-RU" sz="800" spc="-1" dirty="0" err="1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культуртехнических</a:t>
            </a:r>
            <a:r>
              <a:rPr lang="ru-RU" sz="800" spc="-1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 мероприятий до 70% затрат; </a:t>
            </a: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endParaRPr lang="ru-RU" sz="800" spc="-1" dirty="0">
              <a:solidFill>
                <a:srgbClr val="000000"/>
              </a:solidFill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r>
              <a:rPr lang="ru-RU" sz="800" spc="-1" dirty="0" err="1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Грантовая</a:t>
            </a:r>
            <a:r>
              <a:rPr lang="ru-RU" sz="800" spc="-1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 поддержка до 70 млн. руб.;</a:t>
            </a: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endParaRPr lang="ru-RU" sz="800" spc="-1" dirty="0">
              <a:solidFill>
                <a:srgbClr val="000000"/>
              </a:solidFill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r>
              <a:rPr lang="ru-RU" sz="800" spc="-1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Компенсация затрат на капитальное строительство 20 % (при условии поставок производственной продукции на экспорт); </a:t>
            </a: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endParaRPr lang="ru-RU" sz="800" spc="-1" dirty="0">
              <a:solidFill>
                <a:srgbClr val="000000"/>
              </a:solidFill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r>
              <a:rPr lang="ru-RU" sz="800" spc="-1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Льготные кредиты, лизинг;</a:t>
            </a: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endParaRPr lang="ru-RU" sz="800" spc="-1" dirty="0">
              <a:solidFill>
                <a:srgbClr val="000000"/>
              </a:solidFill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r>
              <a:rPr lang="ru-RU" sz="800" spc="-1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Субсидия на возмещение части затрат на уплату процентов по кредитам в Агропромышленном комплексе;</a:t>
            </a: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endParaRPr lang="ru-RU" sz="800" spc="-1" dirty="0">
              <a:solidFill>
                <a:srgbClr val="000000"/>
              </a:solidFill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r>
              <a:rPr lang="ru-RU" sz="800" spc="-1" dirty="0" err="1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Микрозаймы</a:t>
            </a:r>
            <a:r>
              <a:rPr lang="ru-RU" sz="800" spc="-1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 Фонда микрофинансирования Курганской области, до 5 </a:t>
            </a:r>
            <a:r>
              <a:rPr lang="ru-RU" sz="800" spc="-1" dirty="0" err="1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млн.руб</a:t>
            </a:r>
            <a:r>
              <a:rPr lang="ru-RU" sz="800" spc="-1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. под 0,1% годовых.</a:t>
            </a:r>
          </a:p>
          <a:p>
            <a:pPr marL="438843" marR="1531483" indent="-228600">
              <a:lnSpc>
                <a:spcPct val="102200"/>
              </a:lnSpc>
              <a:buClr>
                <a:schemeClr val="accent5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8843" marR="1531483" indent="-228600">
              <a:lnSpc>
                <a:spcPct val="102200"/>
              </a:lnSpc>
              <a:buClr>
                <a:schemeClr val="accent5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endParaRPr lang="ru-RU" sz="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405907"/>
              </p:ext>
            </p:extLst>
          </p:nvPr>
        </p:nvGraphicFramePr>
        <p:xfrm>
          <a:off x="105939" y="807575"/>
          <a:ext cx="5142336" cy="5383677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143695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70537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539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Площадь площадки 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19,5 га</a:t>
                      </a:r>
                      <a:r>
                        <a:rPr lang="ru-RU" sz="80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(вблизи участка расположены пастбища – 1000 га, сенокосы – 300 га)</a:t>
                      </a:r>
                      <a:endParaRPr lang="ru-RU" sz="800" b="0" i="0" u="none" strike="noStrike" kern="1200" dirty="0" smtClean="0">
                        <a:latin typeface="Arial" panose="020B0604020202020204" pitchFamily="34" charset="0"/>
                        <a:ea typeface="Microsoft YaHei" pitchFamily="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20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Кадастровый номер участка/квартала  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r>
                        <a:rPr lang="ru-RU" sz="800" b="0" i="0" u="none" strike="noStrik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45:14:011101:468</a:t>
                      </a:r>
                      <a:endParaRPr lang="ru-RU" sz="8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223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Собственник </a:t>
                      </a:r>
                      <a:endParaRPr lang="ru-RU" sz="8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Земельный участок, государственная собственность на который не разграничена</a:t>
                      </a:r>
                      <a:endParaRPr lang="ru-RU" sz="800" b="0" i="0" u="none" strike="noStrike" kern="1200" dirty="0" smtClean="0">
                        <a:latin typeface="Arial" panose="020B0604020202020204" pitchFamily="34" charset="0"/>
                        <a:ea typeface="Liberation Sans" pitchFamily="34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39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Категория земель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Земли сельскохозяйственного назначения </a:t>
                      </a:r>
                      <a:endParaRPr lang="ru-RU" sz="800" b="0" i="0" u="none" strike="noStrike" kern="1200" dirty="0" smtClean="0">
                        <a:latin typeface="Arial" panose="020B0604020202020204" pitchFamily="34" charset="0"/>
                        <a:ea typeface="Microsoft YaHei" pitchFamily="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988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Основные виды разрешенного использования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r>
                        <a:rPr lang="ru-RU" sz="8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Для сельскохозяйственного производства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864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Электроснабжение</a:t>
                      </a:r>
                      <a:endParaRPr lang="ru-RU" sz="8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Возможно</a:t>
                      </a:r>
                      <a:r>
                        <a:rPr lang="ru-RU" sz="80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подключение к </a:t>
                      </a: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ВЛ-10 </a:t>
                      </a:r>
                      <a:r>
                        <a:rPr lang="ru-RU" sz="80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кВ</a:t>
                      </a: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проходит  в 300 м от участка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ru-RU" sz="800" b="0" i="0" u="none" strike="noStrike" kern="1200" dirty="0" smtClean="0">
                        <a:latin typeface="Arial" panose="020B0604020202020204" pitchFamily="34" charset="0"/>
                        <a:ea typeface="Liberation Sans" pitchFamily="34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525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Газоснабжение 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Отсутствует</a:t>
                      </a:r>
                      <a:r>
                        <a:rPr lang="ru-RU" sz="8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(газификация планируется в 2024г.)</a:t>
                      </a:r>
                      <a:endParaRPr lang="ru-RU" sz="8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499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Водоснабжение 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Возможность организации артезианской скважины. Участок находится в линзе</a:t>
                      </a:r>
                      <a:r>
                        <a:rPr lang="ru-RU" sz="8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пресных вод. </a:t>
                      </a:r>
                      <a:endParaRPr lang="ru-RU" sz="8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59404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Водоотведение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4" marB="0" horzOverflow="overflow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Необходимо предусмотреть</a:t>
                      </a:r>
                      <a:r>
                        <a:rPr lang="ru-RU" sz="8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систему водоотведения с использованием септика</a:t>
                      </a:r>
                      <a:endParaRPr lang="ru-RU" sz="8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5226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Подъездные пути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Обеспечены грунтовым покрытием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807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Механизм предоставления инвестиционной площадки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8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1) Предоставление земельного участка в аренду без проведения торгов в целях</a:t>
                      </a:r>
                      <a:r>
                        <a:rPr lang="ru-RU" sz="800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реализации масштабных инвестиционных проектов</a:t>
                      </a:r>
                      <a:r>
                        <a:rPr lang="ru-RU" sz="800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 последующим правом выкупа;</a:t>
                      </a: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8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2)Аукцион по аренде/собственности земельных участков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extLst>
                  <a:ext uri="{0D108BD9-81ED-4DB2-BD59-A6C34878D82A}">
                    <a16:rowId xmlns="" xmlns:a16="http://schemas.microsoft.com/office/drawing/2014/main" val="656639587"/>
                  </a:ext>
                </a:extLst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8429" y="734313"/>
            <a:ext cx="3480050" cy="3104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063" y="734313"/>
            <a:ext cx="3312366" cy="3104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6712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/>
          <p:nvPr/>
        </p:nvSpPr>
        <p:spPr>
          <a:xfrm>
            <a:off x="0" y="21195"/>
            <a:ext cx="4955869" cy="713118"/>
          </a:xfrm>
          <a:custGeom>
            <a:avLst/>
            <a:gdLst/>
            <a:ahLst/>
            <a:cxnLst/>
            <a:rect l="l" t="t" r="r" b="b"/>
            <a:pathLst>
              <a:path w="4775200" h="1216025">
                <a:moveTo>
                  <a:pt x="783162" y="0"/>
                </a:moveTo>
                <a:lnTo>
                  <a:pt x="464165" y="1771"/>
                </a:lnTo>
                <a:lnTo>
                  <a:pt x="0" y="288671"/>
                </a:lnTo>
                <a:lnTo>
                  <a:pt x="0" y="519810"/>
                </a:lnTo>
                <a:lnTo>
                  <a:pt x="829003" y="1215918"/>
                </a:lnTo>
                <a:lnTo>
                  <a:pt x="4774971" y="1201813"/>
                </a:lnTo>
                <a:lnTo>
                  <a:pt x="1663091" y="731625"/>
                </a:lnTo>
                <a:lnTo>
                  <a:pt x="783162" y="0"/>
                </a:lnTo>
                <a:close/>
              </a:path>
            </a:pathLst>
          </a:custGeom>
          <a:solidFill>
            <a:srgbClr val="52A138"/>
          </a:solidFill>
          <a:ln>
            <a:solidFill>
              <a:srgbClr val="52A138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0" tIns="0" rIns="0" bIns="0" rtlCol="0"/>
          <a:lstStyle/>
          <a:p>
            <a:pPr marL="0" marR="0" lvl="0" indent="0" algn="l" defTabSz="967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04" b="0" i="0" u="none" strike="noStrike" kern="1200" cap="none" spc="0" normalizeH="0" baseline="0" noProof="0">
              <a:ln>
                <a:noFill/>
              </a:ln>
              <a:solidFill>
                <a:srgbClr val="ED523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4"/>
          <p:cNvSpPr/>
          <p:nvPr/>
        </p:nvSpPr>
        <p:spPr>
          <a:xfrm>
            <a:off x="1122232" y="275292"/>
            <a:ext cx="10996247" cy="446909"/>
          </a:xfrm>
          <a:custGeom>
            <a:avLst/>
            <a:gdLst/>
            <a:ahLst/>
            <a:cxnLst/>
            <a:rect l="l" t="t" r="r" b="b"/>
            <a:pathLst>
              <a:path w="9635490" h="746760">
                <a:moveTo>
                  <a:pt x="9635382" y="0"/>
                </a:moveTo>
                <a:lnTo>
                  <a:pt x="0" y="0"/>
                </a:lnTo>
                <a:lnTo>
                  <a:pt x="904855" y="744354"/>
                </a:lnTo>
                <a:lnTo>
                  <a:pt x="9635382" y="746522"/>
                </a:lnTo>
                <a:lnTo>
                  <a:pt x="9635382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0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bject 5"/>
          <p:cNvSpPr/>
          <p:nvPr/>
        </p:nvSpPr>
        <p:spPr>
          <a:xfrm>
            <a:off x="0" y="0"/>
            <a:ext cx="1195754" cy="480262"/>
          </a:xfrm>
          <a:custGeom>
            <a:avLst/>
            <a:gdLst/>
            <a:ahLst/>
            <a:cxnLst/>
            <a:rect l="l" t="t" r="r" b="b"/>
            <a:pathLst>
              <a:path w="1056640" h="454025">
                <a:moveTo>
                  <a:pt x="507743" y="0"/>
                </a:moveTo>
                <a:lnTo>
                  <a:pt x="0" y="1197"/>
                </a:lnTo>
                <a:lnTo>
                  <a:pt x="0" y="453595"/>
                </a:lnTo>
                <a:lnTo>
                  <a:pt x="1056614" y="453595"/>
                </a:lnTo>
                <a:lnTo>
                  <a:pt x="507743" y="0"/>
                </a:lnTo>
                <a:close/>
              </a:path>
            </a:pathLst>
          </a:custGeom>
          <a:solidFill>
            <a:srgbClr val="C2C5BE"/>
          </a:solidFill>
          <a:ln>
            <a:solidFill>
              <a:srgbClr val="C2C5BE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0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bject 7"/>
          <p:cNvSpPr txBox="1"/>
          <p:nvPr/>
        </p:nvSpPr>
        <p:spPr>
          <a:xfrm>
            <a:off x="1512622" y="17565"/>
            <a:ext cx="10311721" cy="523580"/>
          </a:xfrm>
          <a:prstGeom prst="rect">
            <a:avLst/>
          </a:prstGeom>
        </p:spPr>
        <p:txBody>
          <a:bodyPr vert="horz" wrap="square" lIns="0" tIns="18136" rIns="0" bIns="0" rtlCol="0">
            <a:spAutoFit/>
          </a:bodyPr>
          <a:lstStyle/>
          <a:p>
            <a:pPr marL="13434" defTabSz="457200">
              <a:spcBef>
                <a:spcPts val="143"/>
              </a:spcBef>
              <a:defRPr/>
            </a:pPr>
            <a:r>
              <a:rPr kumimoji="0" sz="1600" b="1" i="0" u="none" strike="noStrike" kern="1200" cap="none" spc="42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ИНВЕСТИЦИОНН</a:t>
            </a:r>
            <a:r>
              <a:rPr kumimoji="0" lang="ru-RU" sz="1600" b="1" i="0" u="none" strike="noStrike" kern="1200" cap="none" spc="42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АЯ</a:t>
            </a:r>
            <a:r>
              <a:rPr kumimoji="0" lang="ru-RU" sz="1600" b="1" i="0" u="none" strike="noStrike" kern="1200" cap="none" spc="42" normalizeH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ПЛОЩАДКА </a:t>
            </a:r>
            <a:r>
              <a:rPr lang="ru-RU" sz="1600" b="1" spc="42" dirty="0">
                <a:solidFill>
                  <a:srgbClr val="5B9BD5">
                    <a:lumMod val="50000"/>
                  </a:srgbClr>
                </a:solidFill>
                <a:latin typeface="Arial"/>
                <a:cs typeface="Arial"/>
              </a:rPr>
              <a:t>ДЛЯ ВЕДЕНИЯ СЕЛЬСКОХОЗЯЙСТВЕННОЙ ДЕЯТЕЛЬНОСТИ</a:t>
            </a:r>
            <a:endParaRPr lang="ru-RU" sz="1600" dirty="0">
              <a:solidFill>
                <a:srgbClr val="5B9BD5">
                  <a:lumMod val="50000"/>
                </a:srgbClr>
              </a:solidFill>
              <a:latin typeface="Arial"/>
              <a:cs typeface="Arial"/>
            </a:endParaRPr>
          </a:p>
          <a:p>
            <a:pPr marL="13434" marR="0" lvl="0" indent="0" algn="l" defTabSz="457200" rtl="0" eaLnBrk="1" fontAlgn="auto" latinLnBrk="0" hangingPunct="1">
              <a:lnSpc>
                <a:spcPct val="100000"/>
              </a:lnSpc>
              <a:spcBef>
                <a:spcPts val="14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1" name="Text Box 65"/>
          <p:cNvSpPr txBox="1">
            <a:spLocks noChangeArrowheads="1"/>
          </p:cNvSpPr>
          <p:nvPr/>
        </p:nvSpPr>
        <p:spPr bwMode="auto">
          <a:xfrm>
            <a:off x="2477934" y="366632"/>
            <a:ext cx="8381099" cy="299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40365" rIns="0" bIns="0">
            <a:spAutoFit/>
          </a:bodyPr>
          <a:lstStyle>
            <a:lvl1pPr marL="12700"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1pPr>
            <a:lvl2pPr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2pPr>
            <a:lvl3pPr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3pPr>
            <a:lvl4pPr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4pPr>
            <a:lvl5pPr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9pPr>
          </a:lstStyle>
          <a:p>
            <a:pPr marL="13434" algn="ctr" defTabSz="967252">
              <a:lnSpc>
                <a:spcPts val="2156"/>
              </a:lnSpc>
              <a:spcBef>
                <a:spcPts val="317"/>
              </a:spcBef>
              <a:buSzPct val="100000"/>
              <a:tabLst>
                <a:tab pos="13434" algn="l"/>
                <a:tab pos="486985" algn="l"/>
                <a:tab pos="962215" algn="l"/>
                <a:tab pos="1437444" algn="l"/>
                <a:tab pos="1912675" algn="l"/>
                <a:tab pos="2387904" algn="l"/>
                <a:tab pos="2863135" algn="l"/>
                <a:tab pos="3338364" algn="l"/>
                <a:tab pos="3813594" algn="l"/>
                <a:tab pos="4288824" algn="l"/>
                <a:tab pos="4764054" algn="l"/>
                <a:tab pos="5239283" algn="l"/>
                <a:tab pos="5714514" algn="l"/>
                <a:tab pos="6189743" algn="l"/>
                <a:tab pos="6664974" algn="l"/>
                <a:tab pos="7140203" algn="l"/>
                <a:tab pos="7615433" algn="l"/>
                <a:tab pos="8090663" algn="l"/>
                <a:tab pos="8565893" algn="l"/>
                <a:tab pos="9041122" algn="l"/>
                <a:tab pos="9516353" algn="l"/>
              </a:tabLst>
              <a:defRPr/>
            </a:pPr>
            <a:r>
              <a:rPr lang="ru-RU" altLang="ru-RU" sz="1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КУРГАНСКАЯ ОБЛАСТЬ, </a:t>
            </a:r>
            <a:r>
              <a:rPr lang="ru-RU" altLang="ru-RU" sz="16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Петуховский</a:t>
            </a:r>
            <a:r>
              <a:rPr lang="ru-RU" altLang="ru-RU" sz="1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район, с. Новогеоргиевка-2</a:t>
            </a:r>
            <a:endParaRPr lang="ru-RU" altLang="ru-RU" sz="1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158379" y="3678105"/>
            <a:ext cx="6960100" cy="2477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8843" marR="1531483" indent="-228600">
              <a:lnSpc>
                <a:spcPct val="102200"/>
              </a:lnSpc>
              <a:buClr>
                <a:schemeClr val="accent5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endParaRPr lang="ru-RU" sz="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r>
              <a:rPr lang="ru-RU" sz="800" spc="-1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Предоставление земельного участка в аренду без проведения торгов в целях реализации масштабных инвестиционных проектов с последующим правом выкупа;</a:t>
            </a: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endParaRPr lang="ru-RU" sz="800" spc="-1" dirty="0">
              <a:solidFill>
                <a:srgbClr val="000000"/>
              </a:solidFill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r>
              <a:rPr lang="ru-RU" sz="800" spc="-1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Субсидирование лизинга оборудования до 50%, но не более 50 </a:t>
            </a:r>
            <a:r>
              <a:rPr lang="ru-RU" sz="800" spc="-1" dirty="0" err="1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млн.руб</a:t>
            </a:r>
            <a:r>
              <a:rPr lang="ru-RU" sz="800" spc="-1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.; </a:t>
            </a: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endParaRPr lang="ru-RU" sz="800" spc="-1" dirty="0">
              <a:solidFill>
                <a:srgbClr val="000000"/>
              </a:solidFill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r>
              <a:rPr lang="ru-RU" sz="800" spc="-1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Возмещение затрат на проведение </a:t>
            </a:r>
            <a:r>
              <a:rPr lang="ru-RU" sz="800" spc="-1" dirty="0" err="1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культуртехнических</a:t>
            </a:r>
            <a:r>
              <a:rPr lang="ru-RU" sz="800" spc="-1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 мероприятий до 70% затрат; </a:t>
            </a: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endParaRPr lang="ru-RU" sz="800" spc="-1" dirty="0">
              <a:solidFill>
                <a:srgbClr val="000000"/>
              </a:solidFill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r>
              <a:rPr lang="ru-RU" sz="800" spc="-1" dirty="0" err="1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Грантовая</a:t>
            </a:r>
            <a:r>
              <a:rPr lang="ru-RU" sz="800" spc="-1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 поддержка до 70 млн. руб.;</a:t>
            </a: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endParaRPr lang="ru-RU" sz="800" spc="-1" dirty="0">
              <a:solidFill>
                <a:srgbClr val="000000"/>
              </a:solidFill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r>
              <a:rPr lang="ru-RU" sz="800" spc="-1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Компенсация затрат на капитальное строительство 20 % (при условии поставок производственной продукции на экспорт); </a:t>
            </a: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endParaRPr lang="ru-RU" sz="800" spc="-1" dirty="0">
              <a:solidFill>
                <a:srgbClr val="000000"/>
              </a:solidFill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r>
              <a:rPr lang="ru-RU" sz="800" spc="-1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Льготные кредиты, лизинг;</a:t>
            </a: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endParaRPr lang="ru-RU" sz="800" spc="-1" dirty="0">
              <a:solidFill>
                <a:srgbClr val="000000"/>
              </a:solidFill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r>
              <a:rPr lang="ru-RU" sz="800" spc="-1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Субсидия на возмещение части затрат на уплату процентов по кредитам в Агропромышленном комплексе;</a:t>
            </a: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endParaRPr lang="ru-RU" sz="800" spc="-1" dirty="0">
              <a:solidFill>
                <a:srgbClr val="000000"/>
              </a:solidFill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r>
              <a:rPr lang="ru-RU" sz="800" spc="-1" dirty="0" err="1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Микрозаймы</a:t>
            </a:r>
            <a:r>
              <a:rPr lang="ru-RU" sz="800" spc="-1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 Фонда микрофинансирования Курганской области, до 5 </a:t>
            </a:r>
            <a:r>
              <a:rPr lang="ru-RU" sz="800" spc="-1" dirty="0" err="1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млн.руб</a:t>
            </a:r>
            <a:r>
              <a:rPr lang="ru-RU" sz="800" spc="-1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. под 0,1% годовых.</a:t>
            </a:r>
          </a:p>
          <a:p>
            <a:pPr marL="438843" marR="1531483" indent="-228600">
              <a:lnSpc>
                <a:spcPct val="102200"/>
              </a:lnSpc>
              <a:buClr>
                <a:schemeClr val="accent5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8843" marR="1531483" indent="-228600">
              <a:lnSpc>
                <a:spcPct val="102200"/>
              </a:lnSpc>
              <a:buClr>
                <a:schemeClr val="accent5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endParaRPr lang="ru-RU" sz="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2305335"/>
              </p:ext>
            </p:extLst>
          </p:nvPr>
        </p:nvGraphicFramePr>
        <p:xfrm>
          <a:off x="105939" y="807574"/>
          <a:ext cx="5224886" cy="5497977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14600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76486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593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Площадь площадки 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 га</a:t>
                      </a:r>
                      <a:r>
                        <a:rPr lang="ru-RU" sz="80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(вблизи участка расположены пастбища – 2000 га, сенокосы – 1000 га)</a:t>
                      </a:r>
                      <a:endParaRPr lang="ru-RU" sz="800" b="0" i="0" u="none" strike="noStrike" kern="1200" dirty="0" smtClean="0">
                        <a:latin typeface="Arial" panose="020B0604020202020204" pitchFamily="34" charset="0"/>
                        <a:ea typeface="Microsoft YaHei" pitchFamily="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95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Кадастровый номер участка/квартала  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r>
                        <a:rPr lang="ru-RU" sz="800" b="0" i="0" u="none" strike="noStrik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45:14:010101:346</a:t>
                      </a:r>
                      <a:endParaRPr lang="ru-RU" sz="8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822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Собственник </a:t>
                      </a:r>
                      <a:endParaRPr lang="ru-RU" sz="8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Земельный участок, государственная собственность на который не разграничена</a:t>
                      </a:r>
                      <a:endParaRPr lang="ru-RU" sz="800" b="0" i="0" u="none" strike="noStrike" kern="1200" dirty="0" smtClean="0">
                        <a:latin typeface="Arial" panose="020B0604020202020204" pitchFamily="34" charset="0"/>
                        <a:ea typeface="Liberation Sans" pitchFamily="34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20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Категория земель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Земли сельскохозяйственного назначения  (Для строительства КРС-комплекса)</a:t>
                      </a:r>
                      <a:endParaRPr lang="ru-RU" sz="800" b="0" i="0" u="none" strike="noStrike" kern="1200" dirty="0" smtClean="0">
                        <a:latin typeface="Arial" panose="020B0604020202020204" pitchFamily="34" charset="0"/>
                        <a:ea typeface="Microsoft YaHei" pitchFamily="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137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Основные виды разрешенного использования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r>
                        <a:rPr lang="ru-RU" sz="8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Для сельскохозяйственного производства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988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Электроснабжение</a:t>
                      </a:r>
                      <a:endParaRPr lang="ru-RU" sz="8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Возможно подключение к ВЛ-10 </a:t>
                      </a:r>
                      <a:r>
                        <a:rPr lang="ru-RU" sz="80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кВ</a:t>
                      </a: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проходит  в 200 м от участка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621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Газоснабжение 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Отсутствует</a:t>
                      </a:r>
                      <a:r>
                        <a:rPr lang="ru-RU" sz="8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(газификация планируется в 2024г.)</a:t>
                      </a:r>
                      <a:endParaRPr lang="ru-RU" sz="8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594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Водоснабжение 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Возможность организации артезианской скважины. Участок находится в линзе</a:t>
                      </a:r>
                      <a:r>
                        <a:rPr lang="ru-RU" sz="8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пресных вод. </a:t>
                      </a:r>
                      <a:endParaRPr lang="ru-RU" sz="8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60665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Водоотведение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4" marB="0" horzOverflow="overflow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Необходимо предусмотреть</a:t>
                      </a:r>
                      <a:r>
                        <a:rPr lang="ru-RU" sz="8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систему водоотведения с использованием септика</a:t>
                      </a:r>
                      <a:endParaRPr lang="ru-RU" sz="8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5337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Подъездные пути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Обеспечены асфальтовым покрытием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8242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Механизм предоставления инвестиционной площадки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8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1) Предоставление земельного участка в аренду без проведения торгов в целях</a:t>
                      </a:r>
                      <a:r>
                        <a:rPr lang="ru-RU" sz="800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реализации масштабных инвестиционных проектов</a:t>
                      </a:r>
                      <a:r>
                        <a:rPr lang="ru-RU" sz="800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 последующим правом выкупа;</a:t>
                      </a: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8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2)Аукцион по аренде/собственности земельных участков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extLst>
                  <a:ext uri="{0D108BD9-81ED-4DB2-BD59-A6C34878D82A}">
                    <a16:rowId xmlns="" xmlns:a16="http://schemas.microsoft.com/office/drawing/2014/main" val="656639587"/>
                  </a:ext>
                </a:extLst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975" y="722201"/>
            <a:ext cx="3555504" cy="3049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825" y="734313"/>
            <a:ext cx="3232150" cy="303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9810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/>
          <p:nvPr/>
        </p:nvSpPr>
        <p:spPr>
          <a:xfrm>
            <a:off x="0" y="21195"/>
            <a:ext cx="4955869" cy="713118"/>
          </a:xfrm>
          <a:custGeom>
            <a:avLst/>
            <a:gdLst/>
            <a:ahLst/>
            <a:cxnLst/>
            <a:rect l="l" t="t" r="r" b="b"/>
            <a:pathLst>
              <a:path w="4775200" h="1216025">
                <a:moveTo>
                  <a:pt x="783162" y="0"/>
                </a:moveTo>
                <a:lnTo>
                  <a:pt x="464165" y="1771"/>
                </a:lnTo>
                <a:lnTo>
                  <a:pt x="0" y="288671"/>
                </a:lnTo>
                <a:lnTo>
                  <a:pt x="0" y="519810"/>
                </a:lnTo>
                <a:lnTo>
                  <a:pt x="829003" y="1215918"/>
                </a:lnTo>
                <a:lnTo>
                  <a:pt x="4774971" y="1201813"/>
                </a:lnTo>
                <a:lnTo>
                  <a:pt x="1663091" y="731625"/>
                </a:lnTo>
                <a:lnTo>
                  <a:pt x="783162" y="0"/>
                </a:lnTo>
                <a:close/>
              </a:path>
            </a:pathLst>
          </a:custGeom>
          <a:solidFill>
            <a:srgbClr val="52A138"/>
          </a:solidFill>
          <a:ln>
            <a:solidFill>
              <a:srgbClr val="52A138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0" tIns="0" rIns="0" bIns="0" rtlCol="0"/>
          <a:lstStyle/>
          <a:p>
            <a:pPr marL="0" marR="0" lvl="0" indent="0" algn="l" defTabSz="967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04" b="0" i="0" u="none" strike="noStrike" kern="1200" cap="none" spc="0" normalizeH="0" baseline="0" noProof="0">
              <a:ln>
                <a:noFill/>
              </a:ln>
              <a:solidFill>
                <a:srgbClr val="ED523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4"/>
          <p:cNvSpPr/>
          <p:nvPr/>
        </p:nvSpPr>
        <p:spPr>
          <a:xfrm>
            <a:off x="1122232" y="275292"/>
            <a:ext cx="10996247" cy="446909"/>
          </a:xfrm>
          <a:custGeom>
            <a:avLst/>
            <a:gdLst/>
            <a:ahLst/>
            <a:cxnLst/>
            <a:rect l="l" t="t" r="r" b="b"/>
            <a:pathLst>
              <a:path w="9635490" h="746760">
                <a:moveTo>
                  <a:pt x="9635382" y="0"/>
                </a:moveTo>
                <a:lnTo>
                  <a:pt x="0" y="0"/>
                </a:lnTo>
                <a:lnTo>
                  <a:pt x="904855" y="744354"/>
                </a:lnTo>
                <a:lnTo>
                  <a:pt x="9635382" y="746522"/>
                </a:lnTo>
                <a:lnTo>
                  <a:pt x="9635382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0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bject 5"/>
          <p:cNvSpPr/>
          <p:nvPr/>
        </p:nvSpPr>
        <p:spPr>
          <a:xfrm>
            <a:off x="0" y="0"/>
            <a:ext cx="1195754" cy="480262"/>
          </a:xfrm>
          <a:custGeom>
            <a:avLst/>
            <a:gdLst/>
            <a:ahLst/>
            <a:cxnLst/>
            <a:rect l="l" t="t" r="r" b="b"/>
            <a:pathLst>
              <a:path w="1056640" h="454025">
                <a:moveTo>
                  <a:pt x="507743" y="0"/>
                </a:moveTo>
                <a:lnTo>
                  <a:pt x="0" y="1197"/>
                </a:lnTo>
                <a:lnTo>
                  <a:pt x="0" y="453595"/>
                </a:lnTo>
                <a:lnTo>
                  <a:pt x="1056614" y="453595"/>
                </a:lnTo>
                <a:lnTo>
                  <a:pt x="507743" y="0"/>
                </a:lnTo>
                <a:close/>
              </a:path>
            </a:pathLst>
          </a:custGeom>
          <a:solidFill>
            <a:srgbClr val="C2C5BE"/>
          </a:solidFill>
          <a:ln>
            <a:solidFill>
              <a:srgbClr val="C2C5BE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0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bject 7"/>
          <p:cNvSpPr txBox="1"/>
          <p:nvPr/>
        </p:nvSpPr>
        <p:spPr>
          <a:xfrm>
            <a:off x="1512622" y="17565"/>
            <a:ext cx="10311721" cy="264534"/>
          </a:xfrm>
          <a:prstGeom prst="rect">
            <a:avLst/>
          </a:prstGeom>
        </p:spPr>
        <p:txBody>
          <a:bodyPr vert="horz" wrap="square" lIns="0" tIns="18136" rIns="0" bIns="0" rtlCol="0">
            <a:spAutoFit/>
          </a:bodyPr>
          <a:lstStyle/>
          <a:p>
            <a:pPr marL="13434" marR="0" lvl="0" indent="0" algn="l" defTabSz="457200" rtl="0" eaLnBrk="1" fontAlgn="auto" latinLnBrk="0" hangingPunct="1">
              <a:lnSpc>
                <a:spcPct val="100000"/>
              </a:lnSpc>
              <a:spcBef>
                <a:spcPts val="14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42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ИНВЕСТИЦИОНН</a:t>
            </a:r>
            <a:r>
              <a:rPr kumimoji="0" lang="ru-RU" sz="1600" b="1" i="0" u="none" strike="noStrike" kern="1200" cap="none" spc="42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АЯ</a:t>
            </a:r>
            <a:r>
              <a:rPr kumimoji="0" lang="ru-RU" sz="1600" b="1" i="0" u="none" strike="noStrike" kern="1200" cap="none" spc="42" normalizeH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ПЛОЩАДКАДЛЯ РАЗМЕЩЕНИЯ ОБЪЕКТОВ ПРИДОРОЖНОГО СЕРВИСА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1" name="Text Box 65"/>
          <p:cNvSpPr txBox="1">
            <a:spLocks noChangeArrowheads="1"/>
          </p:cNvSpPr>
          <p:nvPr/>
        </p:nvSpPr>
        <p:spPr bwMode="auto">
          <a:xfrm>
            <a:off x="2477934" y="366632"/>
            <a:ext cx="8381099" cy="299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40365" rIns="0" bIns="0">
            <a:spAutoFit/>
          </a:bodyPr>
          <a:lstStyle>
            <a:lvl1pPr marL="12700"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1pPr>
            <a:lvl2pPr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2pPr>
            <a:lvl3pPr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3pPr>
            <a:lvl4pPr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4pPr>
            <a:lvl5pPr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9pPr>
          </a:lstStyle>
          <a:p>
            <a:pPr marL="13434" algn="ctr" defTabSz="967252">
              <a:lnSpc>
                <a:spcPts val="2156"/>
              </a:lnSpc>
              <a:spcBef>
                <a:spcPts val="317"/>
              </a:spcBef>
              <a:buSzPct val="100000"/>
              <a:tabLst>
                <a:tab pos="13434" algn="l"/>
                <a:tab pos="486985" algn="l"/>
                <a:tab pos="962215" algn="l"/>
                <a:tab pos="1437444" algn="l"/>
                <a:tab pos="1912675" algn="l"/>
                <a:tab pos="2387904" algn="l"/>
                <a:tab pos="2863135" algn="l"/>
                <a:tab pos="3338364" algn="l"/>
                <a:tab pos="3813594" algn="l"/>
                <a:tab pos="4288824" algn="l"/>
                <a:tab pos="4764054" algn="l"/>
                <a:tab pos="5239283" algn="l"/>
                <a:tab pos="5714514" algn="l"/>
                <a:tab pos="6189743" algn="l"/>
                <a:tab pos="6664974" algn="l"/>
                <a:tab pos="7140203" algn="l"/>
                <a:tab pos="7615433" algn="l"/>
                <a:tab pos="8090663" algn="l"/>
                <a:tab pos="8565893" algn="l"/>
                <a:tab pos="9041122" algn="l"/>
                <a:tab pos="9516353" algn="l"/>
              </a:tabLst>
              <a:defRPr/>
            </a:pPr>
            <a:r>
              <a:rPr lang="ru-RU" altLang="ru-RU" sz="1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КУРГАНСКАЯ ОБЛАСТЬ, </a:t>
            </a:r>
            <a:r>
              <a:rPr lang="ru-RU" altLang="ru-RU" sz="16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Петуховский</a:t>
            </a:r>
            <a:r>
              <a:rPr lang="ru-RU" altLang="ru-RU" sz="1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район, с. Новое </a:t>
            </a:r>
            <a:r>
              <a:rPr lang="ru-RU" altLang="ru-RU" sz="16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Ильинское</a:t>
            </a:r>
            <a:endParaRPr lang="ru-RU" altLang="ru-RU" sz="1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158379" y="3678105"/>
            <a:ext cx="6960100" cy="1473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8843" marR="1531483" indent="-228600">
              <a:lnSpc>
                <a:spcPct val="102200"/>
              </a:lnSpc>
              <a:buClr>
                <a:schemeClr val="accent5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endParaRPr lang="ru-RU" sz="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r>
              <a:rPr lang="ru-RU" sz="800" spc="-1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Предоставление земельного участка в аренду без проведения торгов в целях реализации масштабных инвестиционных проектов с последующим правом выкупа;</a:t>
            </a: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endParaRPr lang="ru-RU" sz="800" spc="-1" dirty="0">
              <a:solidFill>
                <a:srgbClr val="000000"/>
              </a:solidFill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r>
              <a:rPr lang="ru-RU" sz="800" spc="-1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Субсидирование лизинга оборудования до 50%, но не более 50 </a:t>
            </a:r>
            <a:r>
              <a:rPr lang="ru-RU" sz="800" spc="-1" dirty="0" err="1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млн.руб</a:t>
            </a:r>
            <a:r>
              <a:rPr lang="ru-RU" sz="800" spc="-1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.; </a:t>
            </a: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endParaRPr lang="ru-RU" sz="800" spc="-1" dirty="0">
              <a:solidFill>
                <a:srgbClr val="000000"/>
              </a:solidFill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r>
              <a:rPr lang="ru-RU" sz="800" spc="-1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Льготные кредиты, лизинг;</a:t>
            </a: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endParaRPr lang="ru-RU" sz="800" spc="-1" dirty="0">
              <a:solidFill>
                <a:srgbClr val="000000"/>
              </a:solidFill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r>
              <a:rPr lang="ru-RU" sz="800" spc="-1" dirty="0" err="1" smtClean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Микрозаймы</a:t>
            </a:r>
            <a:r>
              <a:rPr lang="ru-RU" sz="800" spc="-1" dirty="0" smtClean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 </a:t>
            </a:r>
            <a:r>
              <a:rPr lang="ru-RU" sz="800" spc="-1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Фонда микрофинансирования Курганской области, до 5 </a:t>
            </a:r>
            <a:r>
              <a:rPr lang="ru-RU" sz="800" spc="-1" dirty="0" err="1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млн.руб</a:t>
            </a:r>
            <a:r>
              <a:rPr lang="ru-RU" sz="800" spc="-1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. под 0,1% годовых.</a:t>
            </a:r>
          </a:p>
          <a:p>
            <a:pPr marL="438843" marR="1531483" indent="-228600">
              <a:lnSpc>
                <a:spcPct val="102200"/>
              </a:lnSpc>
              <a:buClr>
                <a:schemeClr val="accent5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8843" marR="1531483" indent="-228600">
              <a:lnSpc>
                <a:spcPct val="102200"/>
              </a:lnSpc>
              <a:buClr>
                <a:schemeClr val="accent5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endParaRPr lang="ru-RU" sz="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7612264"/>
              </p:ext>
            </p:extLst>
          </p:nvPr>
        </p:nvGraphicFramePr>
        <p:xfrm>
          <a:off x="105939" y="807574"/>
          <a:ext cx="5237586" cy="5555127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146357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7740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644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Площадь площадки 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icrosoft YaHei" pitchFamily="2"/>
                          <a:cs typeface="Arial" panose="020B0604020202020204" pitchFamily="34" charset="0"/>
                        </a:rPr>
                        <a:t>Ориентировочно 2000 </a:t>
                      </a:r>
                      <a:r>
                        <a:rPr lang="ru-RU" sz="800" b="0" i="0" u="none" strike="noStrike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icrosoft YaHei" pitchFamily="2"/>
                          <a:cs typeface="Arial" panose="020B0604020202020204" pitchFamily="34" charset="0"/>
                        </a:rPr>
                        <a:t>кв.м</a:t>
                      </a:r>
                      <a:r>
                        <a:rPr lang="ru-RU" sz="8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icrosoft YaHei" pitchFamily="2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8255" marR="8255" marT="8255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65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Кадастровый номер участка/квартала  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45:14:011501</a:t>
                      </a:r>
                      <a:r>
                        <a:rPr lang="ru-RU" sz="80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(необходимо формирование земельного участка)</a:t>
                      </a:r>
                      <a:endParaRPr lang="ru-RU" sz="8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299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Собственник </a:t>
                      </a:r>
                      <a:endParaRPr lang="ru-RU" sz="8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kern="1200" dirty="0" smtClean="0">
                          <a:latin typeface="Arial" panose="020B0604020202020204" pitchFamily="34" charset="0"/>
                          <a:ea typeface="Liberation Sans" pitchFamily="34"/>
                          <a:cs typeface="Arial" panose="020B0604020202020204" pitchFamily="34" charset="0"/>
                        </a:rPr>
                        <a:t>Муниципальная собственность</a:t>
                      </a:r>
                    </a:p>
                  </a:txBody>
                  <a:tcPr marL="8255" marR="8255" marT="8255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97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Категория земель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kern="1200" dirty="0" smtClean="0">
                          <a:latin typeface="Arial" panose="020B0604020202020204" pitchFamily="34" charset="0"/>
                          <a:ea typeface="Microsoft YaHei" pitchFamily="2"/>
                          <a:cs typeface="Arial" panose="020B0604020202020204" pitchFamily="34" charset="0"/>
                        </a:rPr>
                        <a:t>Земли населенных пунктов</a:t>
                      </a:r>
                    </a:p>
                  </a:txBody>
                  <a:tcPr marL="8255" marR="8255" marT="8255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277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Основные виды разрешенного использования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Коммунальное обслуживание </a:t>
                      </a:r>
                    </a:p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Бытовое обслуживание </a:t>
                      </a:r>
                    </a:p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Склады </a:t>
                      </a:r>
                    </a:p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Трубопроводный транспорт </a:t>
                      </a:r>
                    </a:p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Земельные участки (территории) общего пользования </a:t>
                      </a:r>
                    </a:p>
                  </a:txBody>
                  <a:tcPr marL="8255" marR="8255" marT="8255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6106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Электроснабжение</a:t>
                      </a:r>
                      <a:endParaRPr lang="ru-RU" sz="8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800" b="0" i="0" u="none" strike="noStrike" kern="1200" dirty="0" smtClean="0">
                          <a:latin typeface="Arial" panose="020B0604020202020204" pitchFamily="34" charset="0"/>
                          <a:ea typeface="Liberation Sans" pitchFamily="34"/>
                          <a:cs typeface="Arial" panose="020B0604020202020204" pitchFamily="34" charset="0"/>
                        </a:rPr>
                        <a:t>Возможно подключение</a:t>
                      </a:r>
                      <a:r>
                        <a:rPr lang="ru-RU" sz="800" b="0" i="0" u="none" strike="noStrike" kern="1200" baseline="0" dirty="0" smtClean="0">
                          <a:latin typeface="Arial" panose="020B0604020202020204" pitchFamily="34" charset="0"/>
                          <a:ea typeface="Liberation Sans" pitchFamily="34"/>
                          <a:cs typeface="Arial" panose="020B0604020202020204" pitchFamily="34" charset="0"/>
                        </a:rPr>
                        <a:t> к  </a:t>
                      </a:r>
                      <a:r>
                        <a:rPr lang="ru-RU" sz="800" b="0" i="0" u="none" strike="noStrike" kern="1200" dirty="0" smtClean="0">
                          <a:latin typeface="Arial" panose="020B0604020202020204" pitchFamily="34" charset="0"/>
                          <a:ea typeface="Liberation Sans" pitchFamily="34"/>
                          <a:cs typeface="Arial" panose="020B0604020202020204" pitchFamily="34" charset="0"/>
                        </a:rPr>
                        <a:t>ВЛ-0,4 кВт проходит вблизи земельного участка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ru-RU" sz="800" b="0" i="0" u="none" strike="noStrike" kern="1200" dirty="0" smtClean="0">
                        <a:latin typeface="Arial" panose="020B0604020202020204" pitchFamily="34" charset="0"/>
                        <a:ea typeface="Liberation Sans" pitchFamily="34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712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Газоснабжение 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Отсутствует</a:t>
                      </a:r>
                      <a:r>
                        <a:rPr lang="ru-RU" sz="8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(газификация планируется в 2024г.)</a:t>
                      </a:r>
                      <a:endParaRPr lang="ru-RU" sz="8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684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Водоснабжение 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Возможность организации артезианской скважины. Участок находится в линзе</a:t>
                      </a:r>
                      <a:r>
                        <a:rPr lang="ru-RU" sz="8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пресных вод. </a:t>
                      </a:r>
                      <a:endParaRPr lang="ru-RU" sz="8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61857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Водоотведение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4" marB="0" horzOverflow="overflow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Необходимо предусмотреть</a:t>
                      </a:r>
                      <a:r>
                        <a:rPr lang="ru-RU" sz="8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систему водоотведения с использованием септика</a:t>
                      </a:r>
                      <a:endParaRPr lang="ru-RU" sz="8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5442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Подъездные пути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Обеспечены асфальтовым покрытием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8404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Механизм предоставления инвестиционной площадки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8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1) Предоставление земельного участка в аренду без проведения торгов в целях</a:t>
                      </a:r>
                      <a:r>
                        <a:rPr lang="ru-RU" sz="800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реализации масштабных инвестиционных проектов</a:t>
                      </a:r>
                      <a:r>
                        <a:rPr lang="ru-RU" sz="800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 последующим правом выкупа;</a:t>
                      </a: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8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2)Аукцион по аренде/собственности земельных участков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extLst>
                  <a:ext uri="{0D108BD9-81ED-4DB2-BD59-A6C34878D82A}">
                    <a16:rowId xmlns="" xmlns:a16="http://schemas.microsoft.com/office/drawing/2014/main" val="656639587"/>
                  </a:ext>
                </a:extLst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863" y="734313"/>
            <a:ext cx="3419475" cy="304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338" y="722201"/>
            <a:ext cx="3322141" cy="3059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8049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/>
          <p:nvPr/>
        </p:nvSpPr>
        <p:spPr>
          <a:xfrm>
            <a:off x="0" y="21195"/>
            <a:ext cx="4955869" cy="713118"/>
          </a:xfrm>
          <a:custGeom>
            <a:avLst/>
            <a:gdLst/>
            <a:ahLst/>
            <a:cxnLst/>
            <a:rect l="l" t="t" r="r" b="b"/>
            <a:pathLst>
              <a:path w="4775200" h="1216025">
                <a:moveTo>
                  <a:pt x="783162" y="0"/>
                </a:moveTo>
                <a:lnTo>
                  <a:pt x="464165" y="1771"/>
                </a:lnTo>
                <a:lnTo>
                  <a:pt x="0" y="288671"/>
                </a:lnTo>
                <a:lnTo>
                  <a:pt x="0" y="519810"/>
                </a:lnTo>
                <a:lnTo>
                  <a:pt x="829003" y="1215918"/>
                </a:lnTo>
                <a:lnTo>
                  <a:pt x="4774971" y="1201813"/>
                </a:lnTo>
                <a:lnTo>
                  <a:pt x="1663091" y="731625"/>
                </a:lnTo>
                <a:lnTo>
                  <a:pt x="783162" y="0"/>
                </a:lnTo>
                <a:close/>
              </a:path>
            </a:pathLst>
          </a:custGeom>
          <a:solidFill>
            <a:srgbClr val="52A138"/>
          </a:solidFill>
          <a:ln>
            <a:solidFill>
              <a:srgbClr val="52A138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0" tIns="0" rIns="0" bIns="0" rtlCol="0"/>
          <a:lstStyle/>
          <a:p>
            <a:pPr marL="0" marR="0" lvl="0" indent="0" algn="l" defTabSz="967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04" b="0" i="0" u="none" strike="noStrike" kern="1200" cap="none" spc="0" normalizeH="0" baseline="0" noProof="0">
              <a:ln>
                <a:noFill/>
              </a:ln>
              <a:solidFill>
                <a:srgbClr val="ED523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4"/>
          <p:cNvSpPr/>
          <p:nvPr/>
        </p:nvSpPr>
        <p:spPr>
          <a:xfrm>
            <a:off x="1122232" y="275292"/>
            <a:ext cx="10996247" cy="446909"/>
          </a:xfrm>
          <a:custGeom>
            <a:avLst/>
            <a:gdLst/>
            <a:ahLst/>
            <a:cxnLst/>
            <a:rect l="l" t="t" r="r" b="b"/>
            <a:pathLst>
              <a:path w="9635490" h="746760">
                <a:moveTo>
                  <a:pt x="9635382" y="0"/>
                </a:moveTo>
                <a:lnTo>
                  <a:pt x="0" y="0"/>
                </a:lnTo>
                <a:lnTo>
                  <a:pt x="904855" y="744354"/>
                </a:lnTo>
                <a:lnTo>
                  <a:pt x="9635382" y="746522"/>
                </a:lnTo>
                <a:lnTo>
                  <a:pt x="9635382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0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bject 5"/>
          <p:cNvSpPr/>
          <p:nvPr/>
        </p:nvSpPr>
        <p:spPr>
          <a:xfrm>
            <a:off x="0" y="0"/>
            <a:ext cx="1195754" cy="480262"/>
          </a:xfrm>
          <a:custGeom>
            <a:avLst/>
            <a:gdLst/>
            <a:ahLst/>
            <a:cxnLst/>
            <a:rect l="l" t="t" r="r" b="b"/>
            <a:pathLst>
              <a:path w="1056640" h="454025">
                <a:moveTo>
                  <a:pt x="507743" y="0"/>
                </a:moveTo>
                <a:lnTo>
                  <a:pt x="0" y="1197"/>
                </a:lnTo>
                <a:lnTo>
                  <a:pt x="0" y="453595"/>
                </a:lnTo>
                <a:lnTo>
                  <a:pt x="1056614" y="453595"/>
                </a:lnTo>
                <a:lnTo>
                  <a:pt x="507743" y="0"/>
                </a:lnTo>
                <a:close/>
              </a:path>
            </a:pathLst>
          </a:custGeom>
          <a:solidFill>
            <a:srgbClr val="C2C5BE"/>
          </a:solidFill>
          <a:ln>
            <a:solidFill>
              <a:srgbClr val="C2C5BE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0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bject 7"/>
          <p:cNvSpPr txBox="1"/>
          <p:nvPr/>
        </p:nvSpPr>
        <p:spPr>
          <a:xfrm>
            <a:off x="1512622" y="17565"/>
            <a:ext cx="10311721" cy="264534"/>
          </a:xfrm>
          <a:prstGeom prst="rect">
            <a:avLst/>
          </a:prstGeom>
        </p:spPr>
        <p:txBody>
          <a:bodyPr vert="horz" wrap="square" lIns="0" tIns="18136" rIns="0" bIns="0" rtlCol="0">
            <a:spAutoFit/>
          </a:bodyPr>
          <a:lstStyle/>
          <a:p>
            <a:pPr marL="13434" marR="0" lvl="0" indent="0" algn="l" defTabSz="457200" rtl="0" eaLnBrk="1" fontAlgn="auto" latinLnBrk="0" hangingPunct="1">
              <a:lnSpc>
                <a:spcPct val="100000"/>
              </a:lnSpc>
              <a:spcBef>
                <a:spcPts val="14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42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ИНВЕСТИЦИОНН</a:t>
            </a:r>
            <a:r>
              <a:rPr kumimoji="0" lang="ru-RU" sz="1600" b="1" i="0" u="none" strike="noStrike" kern="1200" cap="none" spc="42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АЯ</a:t>
            </a:r>
            <a:r>
              <a:rPr kumimoji="0" lang="ru-RU" sz="1600" b="1" i="0" u="none" strike="noStrike" kern="1200" cap="none" spc="42" normalizeH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ПЛОЩАДКА ДЛЯ РАЗМЕЩЕНИЯ КОМЕРЧЕСКОЙ НЕДВИЖИМОСТИ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1" name="Text Box 65"/>
          <p:cNvSpPr txBox="1">
            <a:spLocks noChangeArrowheads="1"/>
          </p:cNvSpPr>
          <p:nvPr/>
        </p:nvSpPr>
        <p:spPr bwMode="auto">
          <a:xfrm>
            <a:off x="2477934" y="366632"/>
            <a:ext cx="8381099" cy="299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40365" rIns="0" bIns="0">
            <a:spAutoFit/>
          </a:bodyPr>
          <a:lstStyle>
            <a:lvl1pPr marL="12700"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1pPr>
            <a:lvl2pPr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2pPr>
            <a:lvl3pPr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3pPr>
            <a:lvl4pPr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4pPr>
            <a:lvl5pPr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9pPr>
          </a:lstStyle>
          <a:p>
            <a:pPr marL="13434" algn="ctr" defTabSz="967252">
              <a:lnSpc>
                <a:spcPts val="2156"/>
              </a:lnSpc>
              <a:spcBef>
                <a:spcPts val="317"/>
              </a:spcBef>
              <a:buSzPct val="100000"/>
              <a:tabLst>
                <a:tab pos="13434" algn="l"/>
                <a:tab pos="486985" algn="l"/>
                <a:tab pos="962215" algn="l"/>
                <a:tab pos="1437444" algn="l"/>
                <a:tab pos="1912675" algn="l"/>
                <a:tab pos="2387904" algn="l"/>
                <a:tab pos="2863135" algn="l"/>
                <a:tab pos="3338364" algn="l"/>
                <a:tab pos="3813594" algn="l"/>
                <a:tab pos="4288824" algn="l"/>
                <a:tab pos="4764054" algn="l"/>
                <a:tab pos="5239283" algn="l"/>
                <a:tab pos="5714514" algn="l"/>
                <a:tab pos="6189743" algn="l"/>
                <a:tab pos="6664974" algn="l"/>
                <a:tab pos="7140203" algn="l"/>
                <a:tab pos="7615433" algn="l"/>
                <a:tab pos="8090663" algn="l"/>
                <a:tab pos="8565893" algn="l"/>
                <a:tab pos="9041122" algn="l"/>
                <a:tab pos="9516353" algn="l"/>
              </a:tabLst>
              <a:defRPr/>
            </a:pPr>
            <a:r>
              <a:rPr lang="ru-RU" altLang="ru-RU" sz="1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КУРГАНСКАЯ </a:t>
            </a:r>
            <a:r>
              <a:rPr lang="ru-RU" altLang="ru-RU" sz="1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ОБЛАСТЬ, г. Петухово, ул. Мира, 27</a:t>
            </a:r>
            <a:endParaRPr lang="ru-RU" altLang="ru-RU" sz="1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158379" y="3678105"/>
            <a:ext cx="6960100" cy="1347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8843" marR="1531483" indent="-228600">
              <a:lnSpc>
                <a:spcPct val="102200"/>
              </a:lnSpc>
              <a:buClr>
                <a:schemeClr val="accent5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endParaRPr lang="ru-RU" sz="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r>
              <a:rPr lang="ru-RU" sz="800" spc="-1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Предоставление земельного участка в аренду без проведения торгов в целях реализации масштабных инвестиционных проектов с последующим правом выкупа;</a:t>
            </a: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endParaRPr lang="ru-RU" sz="800" spc="-1" dirty="0">
              <a:solidFill>
                <a:srgbClr val="000000"/>
              </a:solidFill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r>
              <a:rPr lang="ru-RU" sz="800" spc="-1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Субсидирование лизинга оборудования до 50%, но не более 50 </a:t>
            </a:r>
            <a:r>
              <a:rPr lang="ru-RU" sz="800" spc="-1" dirty="0" err="1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млн.руб</a:t>
            </a:r>
            <a:r>
              <a:rPr lang="ru-RU" sz="800" spc="-1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.; </a:t>
            </a: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endParaRPr lang="ru-RU" sz="800" spc="-1" dirty="0">
              <a:solidFill>
                <a:srgbClr val="000000"/>
              </a:solidFill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r>
              <a:rPr lang="ru-RU" sz="800" spc="-1" dirty="0" smtClean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Льготные </a:t>
            </a:r>
            <a:r>
              <a:rPr lang="ru-RU" sz="800" spc="-1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кредиты, лизинг;</a:t>
            </a: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endParaRPr lang="ru-RU" sz="800" spc="-1" dirty="0">
              <a:solidFill>
                <a:srgbClr val="000000"/>
              </a:solidFill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r>
              <a:rPr lang="ru-RU" sz="800" spc="-1" dirty="0" err="1" smtClean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Микрозаймы</a:t>
            </a:r>
            <a:r>
              <a:rPr lang="ru-RU" sz="800" spc="-1" dirty="0" smtClean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 </a:t>
            </a:r>
            <a:r>
              <a:rPr lang="ru-RU" sz="800" spc="-1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Фонда микрофинансирования Курганской области, до 5 </a:t>
            </a:r>
            <a:r>
              <a:rPr lang="ru-RU" sz="800" spc="-1" dirty="0" err="1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млн.руб</a:t>
            </a:r>
            <a:r>
              <a:rPr lang="ru-RU" sz="800" spc="-1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. под 0,1% годовых.</a:t>
            </a:r>
          </a:p>
          <a:p>
            <a:pPr marL="438843" marR="1531483" indent="-228600">
              <a:lnSpc>
                <a:spcPct val="102200"/>
              </a:lnSpc>
              <a:buClr>
                <a:schemeClr val="accent5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endParaRPr lang="ru-RU" sz="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9919159"/>
              </p:ext>
            </p:extLst>
          </p:nvPr>
        </p:nvGraphicFramePr>
        <p:xfrm>
          <a:off x="105938" y="807574"/>
          <a:ext cx="5142337" cy="5788188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143695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7053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298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Площадь площадки 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icrosoft YaHei" pitchFamily="2"/>
                          <a:cs typeface="Arial" panose="020B0604020202020204" pitchFamily="34" charset="0"/>
                        </a:rPr>
                        <a:t> 382 </a:t>
                      </a:r>
                      <a:r>
                        <a:rPr lang="ru-RU" sz="800" b="0" i="0" u="none" strike="noStrike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icrosoft YaHei" pitchFamily="2"/>
                          <a:cs typeface="Arial" panose="020B0604020202020204" pitchFamily="34" charset="0"/>
                        </a:rPr>
                        <a:t>кв.м</a:t>
                      </a:r>
                      <a:r>
                        <a:rPr lang="ru-RU" sz="8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icrosoft YaHei" pitchFamily="2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8255" marR="8255" marT="8255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85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Кадастровый номер участка/квартала  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45:14:020205:700</a:t>
                      </a:r>
                    </a:p>
                  </a:txBody>
                  <a:tcPr marL="8255" marR="8255" marT="8255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116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Собственник </a:t>
                      </a:r>
                      <a:endParaRPr lang="ru-RU" sz="8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kern="1200" dirty="0" smtClean="0">
                          <a:latin typeface="Arial" panose="020B0604020202020204" pitchFamily="34" charset="0"/>
                          <a:ea typeface="Liberation Sans" pitchFamily="34"/>
                          <a:cs typeface="Arial" panose="020B0604020202020204" pitchFamily="34" charset="0"/>
                        </a:rPr>
                        <a:t>Земельный участок, государственная собственность</a:t>
                      </a:r>
                    </a:p>
                  </a:txBody>
                  <a:tcPr marL="8255" marR="8255" marT="8255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73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Категория земель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kern="1200" dirty="0" smtClean="0">
                          <a:latin typeface="Arial" panose="020B0604020202020204" pitchFamily="34" charset="0"/>
                          <a:ea typeface="Microsoft YaHei" pitchFamily="2"/>
                          <a:cs typeface="Arial" panose="020B0604020202020204" pitchFamily="34" charset="0"/>
                        </a:rPr>
                        <a:t>Земли населенных пунктов</a:t>
                      </a:r>
                    </a:p>
                  </a:txBody>
                  <a:tcPr marL="8255" marR="8255" marT="8255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5299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Основные виды разрешенного использования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административные организации районного и местного значения;</a:t>
                      </a:r>
                    </a:p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административные здания, офисы, конторы различных организаций, банки, отделения банков, финансовые учреждения;</a:t>
                      </a:r>
                    </a:p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издательства и редакционные офисы;</a:t>
                      </a:r>
                    </a:p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компьютерные центры;</a:t>
                      </a:r>
                    </a:p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суды, нотариальные конторы, другие юридические учреждения;</a:t>
                      </a:r>
                    </a:p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отделения, участковые пункты полиции;</a:t>
                      </a:r>
                    </a:p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торговые центры;</a:t>
                      </a:r>
                    </a:p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магазины без ограничения профиля и ассортимента, в том числе, магазины товаров первой необходимости;</a:t>
                      </a:r>
                    </a:p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пошивочные ателье;</a:t>
                      </a:r>
                    </a:p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спортивно-зрелищные сооружения ;</a:t>
                      </a:r>
                    </a:p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прочие виды использования в рамках указанной зоны.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306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Электроснабжение</a:t>
                      </a:r>
                      <a:endParaRPr lang="ru-RU" sz="8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800" b="0" i="0" u="none" strike="noStrike" kern="1200" dirty="0" smtClean="0">
                          <a:latin typeface="Arial" panose="020B0604020202020204" pitchFamily="34" charset="0"/>
                          <a:ea typeface="Liberation Sans" pitchFamily="34"/>
                          <a:cs typeface="Arial" panose="020B0604020202020204" pitchFamily="34" charset="0"/>
                        </a:rPr>
                        <a:t>Возможно подключение к ВЛ-0,4 кВт проходит вблизи земельного участка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095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Газоснабжение 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Отсутствует</a:t>
                      </a:r>
                      <a:r>
                        <a:rPr lang="ru-RU" sz="8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(газификация планируется в 2024г.)</a:t>
                      </a:r>
                      <a:endParaRPr lang="ru-RU" sz="8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071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Водоснабжение 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kern="1200" dirty="0" smtClean="0">
                          <a:ln>
                            <a:noFill/>
                          </a:ln>
                          <a:latin typeface="Arial" panose="020B0604020202020204" pitchFamily="34" charset="0"/>
                          <a:ea typeface="Andale Sans UI" pitchFamily="2"/>
                          <a:cs typeface="Arial" panose="020B0604020202020204" pitchFamily="34" charset="0"/>
                        </a:rPr>
                        <a:t>Возможность подключения вблизи земельного участка</a:t>
                      </a:r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53754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Водоотведение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4" marB="0" horzOverflow="overflow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Возможность подключения вблизи земельного участка</a:t>
                      </a:r>
                    </a:p>
                  </a:txBody>
                  <a:tcPr marL="8255" marR="8255" marT="8254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729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Подъездные пути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Обеспечены асфальтобетонным покрытием</a:t>
                      </a:r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7303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Механизм предоставления инвестиционной площадки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8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1) Предоставление земельного участка в аренду без проведения торгов в целях</a:t>
                      </a:r>
                      <a:r>
                        <a:rPr lang="ru-RU" sz="800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реализации масштабных инвестиционных проектов</a:t>
                      </a:r>
                      <a:r>
                        <a:rPr lang="ru-RU" sz="800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 последующим правом выкупа;</a:t>
                      </a: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8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2)Аукцион по аренде/собственности земельных участков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extLst>
                  <a:ext uri="{0D108BD9-81ED-4DB2-BD59-A6C34878D82A}">
                    <a16:rowId xmlns="" xmlns:a16="http://schemas.microsoft.com/office/drawing/2014/main" val="656639587"/>
                  </a:ext>
                </a:extLst>
              </a:tr>
            </a:tbl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350" y="734313"/>
            <a:ext cx="3298079" cy="304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8429" y="734313"/>
            <a:ext cx="3480050" cy="304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45507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/>
          <p:nvPr/>
        </p:nvSpPr>
        <p:spPr>
          <a:xfrm>
            <a:off x="0" y="21195"/>
            <a:ext cx="4955869" cy="713118"/>
          </a:xfrm>
          <a:custGeom>
            <a:avLst/>
            <a:gdLst/>
            <a:ahLst/>
            <a:cxnLst/>
            <a:rect l="l" t="t" r="r" b="b"/>
            <a:pathLst>
              <a:path w="4775200" h="1216025">
                <a:moveTo>
                  <a:pt x="783162" y="0"/>
                </a:moveTo>
                <a:lnTo>
                  <a:pt x="464165" y="1771"/>
                </a:lnTo>
                <a:lnTo>
                  <a:pt x="0" y="288671"/>
                </a:lnTo>
                <a:lnTo>
                  <a:pt x="0" y="519810"/>
                </a:lnTo>
                <a:lnTo>
                  <a:pt x="829003" y="1215918"/>
                </a:lnTo>
                <a:lnTo>
                  <a:pt x="4774971" y="1201813"/>
                </a:lnTo>
                <a:lnTo>
                  <a:pt x="1663091" y="731625"/>
                </a:lnTo>
                <a:lnTo>
                  <a:pt x="783162" y="0"/>
                </a:lnTo>
                <a:close/>
              </a:path>
            </a:pathLst>
          </a:custGeom>
          <a:solidFill>
            <a:srgbClr val="52A138"/>
          </a:solidFill>
          <a:ln>
            <a:solidFill>
              <a:srgbClr val="52A138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0" tIns="0" rIns="0" bIns="0" rtlCol="0"/>
          <a:lstStyle/>
          <a:p>
            <a:pPr marL="0" marR="0" lvl="0" indent="0" algn="l" defTabSz="967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04" b="0" i="0" u="none" strike="noStrike" kern="1200" cap="none" spc="0" normalizeH="0" baseline="0" noProof="0">
              <a:ln>
                <a:noFill/>
              </a:ln>
              <a:solidFill>
                <a:srgbClr val="ED523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4"/>
          <p:cNvSpPr/>
          <p:nvPr/>
        </p:nvSpPr>
        <p:spPr>
          <a:xfrm>
            <a:off x="1122232" y="275292"/>
            <a:ext cx="10996247" cy="446909"/>
          </a:xfrm>
          <a:custGeom>
            <a:avLst/>
            <a:gdLst/>
            <a:ahLst/>
            <a:cxnLst/>
            <a:rect l="l" t="t" r="r" b="b"/>
            <a:pathLst>
              <a:path w="9635490" h="746760">
                <a:moveTo>
                  <a:pt x="9635382" y="0"/>
                </a:moveTo>
                <a:lnTo>
                  <a:pt x="0" y="0"/>
                </a:lnTo>
                <a:lnTo>
                  <a:pt x="904855" y="744354"/>
                </a:lnTo>
                <a:lnTo>
                  <a:pt x="9635382" y="746522"/>
                </a:lnTo>
                <a:lnTo>
                  <a:pt x="9635382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0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bject 5"/>
          <p:cNvSpPr/>
          <p:nvPr/>
        </p:nvSpPr>
        <p:spPr>
          <a:xfrm>
            <a:off x="0" y="0"/>
            <a:ext cx="1195754" cy="480262"/>
          </a:xfrm>
          <a:custGeom>
            <a:avLst/>
            <a:gdLst/>
            <a:ahLst/>
            <a:cxnLst/>
            <a:rect l="l" t="t" r="r" b="b"/>
            <a:pathLst>
              <a:path w="1056640" h="454025">
                <a:moveTo>
                  <a:pt x="507743" y="0"/>
                </a:moveTo>
                <a:lnTo>
                  <a:pt x="0" y="1197"/>
                </a:lnTo>
                <a:lnTo>
                  <a:pt x="0" y="453595"/>
                </a:lnTo>
                <a:lnTo>
                  <a:pt x="1056614" y="453595"/>
                </a:lnTo>
                <a:lnTo>
                  <a:pt x="507743" y="0"/>
                </a:lnTo>
                <a:close/>
              </a:path>
            </a:pathLst>
          </a:custGeom>
          <a:solidFill>
            <a:srgbClr val="C2C5BE"/>
          </a:solidFill>
          <a:ln>
            <a:solidFill>
              <a:srgbClr val="C2C5BE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0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bject 7"/>
          <p:cNvSpPr txBox="1"/>
          <p:nvPr/>
        </p:nvSpPr>
        <p:spPr>
          <a:xfrm>
            <a:off x="1512622" y="17565"/>
            <a:ext cx="10311721" cy="264534"/>
          </a:xfrm>
          <a:prstGeom prst="rect">
            <a:avLst/>
          </a:prstGeom>
        </p:spPr>
        <p:txBody>
          <a:bodyPr vert="horz" wrap="square" lIns="0" tIns="18136" rIns="0" bIns="0" rtlCol="0">
            <a:spAutoFit/>
          </a:bodyPr>
          <a:lstStyle/>
          <a:p>
            <a:pPr marL="13434" lvl="0" defTabSz="457200">
              <a:spcBef>
                <a:spcPts val="143"/>
              </a:spcBef>
              <a:defRPr/>
            </a:pPr>
            <a:r>
              <a:rPr kumimoji="0" sz="1600" b="1" i="0" u="none" strike="noStrike" kern="1200" cap="none" spc="42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ИНВЕСТИЦИОНН</a:t>
            </a:r>
            <a:r>
              <a:rPr kumimoji="0" lang="ru-RU" sz="1600" b="1" i="0" u="none" strike="noStrike" kern="1200" cap="none" spc="42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АЯ</a:t>
            </a:r>
            <a:r>
              <a:rPr kumimoji="0" lang="ru-RU" sz="1600" b="1" i="0" u="none" strike="noStrike" kern="1200" cap="none" spc="42" normalizeH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lang="ru-RU" sz="1600" b="1" spc="42" dirty="0">
                <a:solidFill>
                  <a:srgbClr val="5B9BD5">
                    <a:lumMod val="50000"/>
                  </a:srgbClr>
                </a:solidFill>
                <a:latin typeface="Arial"/>
                <a:cs typeface="Arial"/>
              </a:rPr>
              <a:t>ПЛОЩАДКА ДЛЯ РАЗМЕЩЕНИЯ КОМЕРЧЕСКОЙ НЕДВИЖИМОСТИ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1" name="Text Box 65"/>
          <p:cNvSpPr txBox="1">
            <a:spLocks noChangeArrowheads="1"/>
          </p:cNvSpPr>
          <p:nvPr/>
        </p:nvSpPr>
        <p:spPr bwMode="auto">
          <a:xfrm>
            <a:off x="2477934" y="366632"/>
            <a:ext cx="8381099" cy="299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40365" rIns="0" bIns="0">
            <a:spAutoFit/>
          </a:bodyPr>
          <a:lstStyle>
            <a:lvl1pPr marL="12700"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1pPr>
            <a:lvl2pPr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2pPr>
            <a:lvl3pPr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3pPr>
            <a:lvl4pPr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4pPr>
            <a:lvl5pPr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9pPr>
          </a:lstStyle>
          <a:p>
            <a:pPr marL="13434" algn="ctr" defTabSz="967252">
              <a:lnSpc>
                <a:spcPts val="2156"/>
              </a:lnSpc>
              <a:spcBef>
                <a:spcPts val="317"/>
              </a:spcBef>
              <a:buSzPct val="100000"/>
              <a:tabLst>
                <a:tab pos="13434" algn="l"/>
                <a:tab pos="486985" algn="l"/>
                <a:tab pos="962215" algn="l"/>
                <a:tab pos="1437444" algn="l"/>
                <a:tab pos="1912675" algn="l"/>
                <a:tab pos="2387904" algn="l"/>
                <a:tab pos="2863135" algn="l"/>
                <a:tab pos="3338364" algn="l"/>
                <a:tab pos="3813594" algn="l"/>
                <a:tab pos="4288824" algn="l"/>
                <a:tab pos="4764054" algn="l"/>
                <a:tab pos="5239283" algn="l"/>
                <a:tab pos="5714514" algn="l"/>
                <a:tab pos="6189743" algn="l"/>
                <a:tab pos="6664974" algn="l"/>
                <a:tab pos="7140203" algn="l"/>
                <a:tab pos="7615433" algn="l"/>
                <a:tab pos="8090663" algn="l"/>
                <a:tab pos="8565893" algn="l"/>
                <a:tab pos="9041122" algn="l"/>
                <a:tab pos="9516353" algn="l"/>
              </a:tabLst>
              <a:defRPr/>
            </a:pPr>
            <a:r>
              <a:rPr lang="ru-RU" altLang="ru-RU" sz="1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КУРГАНСКАЯ ОБЛАСТЬ, г. Петухово, ул. Мира, 27</a:t>
            </a:r>
            <a:endParaRPr lang="ru-RU" altLang="ru-RU" sz="1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158379" y="3678105"/>
            <a:ext cx="6960100" cy="1347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8843" marR="1531483" indent="-228600">
              <a:lnSpc>
                <a:spcPct val="102200"/>
              </a:lnSpc>
              <a:buClr>
                <a:schemeClr val="accent5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endParaRPr lang="ru-RU" sz="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r>
              <a:rPr lang="ru-RU" sz="800" spc="-1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Предоставление земельного участка в аренду без проведения торгов в целях реализации масштабных инвестиционных проектов с последующим правом выкупа;</a:t>
            </a: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endParaRPr lang="ru-RU" sz="800" spc="-1" dirty="0">
              <a:solidFill>
                <a:srgbClr val="000000"/>
              </a:solidFill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r>
              <a:rPr lang="ru-RU" sz="800" spc="-1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Субсидирование лизинга оборудования до 50%, но не более 50 </a:t>
            </a:r>
            <a:r>
              <a:rPr lang="ru-RU" sz="800" spc="-1" dirty="0" err="1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млн.руб</a:t>
            </a:r>
            <a:r>
              <a:rPr lang="ru-RU" sz="800" spc="-1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.; </a:t>
            </a: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endParaRPr lang="ru-RU" sz="800" spc="-1" dirty="0">
              <a:solidFill>
                <a:srgbClr val="000000"/>
              </a:solidFill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r>
              <a:rPr lang="ru-RU" sz="800" spc="-1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Льготные кредиты, лизинг;</a:t>
            </a: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endParaRPr lang="ru-RU" sz="800" spc="-1" dirty="0">
              <a:solidFill>
                <a:srgbClr val="000000"/>
              </a:solidFill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r>
              <a:rPr lang="ru-RU" sz="800" spc="-1" dirty="0" err="1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Микрозаймы</a:t>
            </a:r>
            <a:r>
              <a:rPr lang="ru-RU" sz="800" spc="-1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 Фонда микрофинансирования Курганской области, до 5 </a:t>
            </a:r>
            <a:r>
              <a:rPr lang="ru-RU" sz="800" spc="-1" dirty="0" err="1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млн.руб</a:t>
            </a:r>
            <a:r>
              <a:rPr lang="ru-RU" sz="800" spc="-1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. под 0,1% годовых.</a:t>
            </a:r>
          </a:p>
          <a:p>
            <a:pPr marL="438843" marR="1531483" indent="-228600">
              <a:lnSpc>
                <a:spcPct val="102200"/>
              </a:lnSpc>
              <a:buClr>
                <a:schemeClr val="accent5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endParaRPr lang="ru-RU" sz="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135049"/>
              </p:ext>
            </p:extLst>
          </p:nvPr>
        </p:nvGraphicFramePr>
        <p:xfrm>
          <a:off x="105939" y="807574"/>
          <a:ext cx="5212382" cy="5734032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145653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7558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268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Площадь площадки 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icrosoft YaHei" pitchFamily="2"/>
                          <a:cs typeface="Arial" panose="020B0604020202020204" pitchFamily="34" charset="0"/>
                        </a:rPr>
                        <a:t>2006 </a:t>
                      </a:r>
                      <a:r>
                        <a:rPr lang="ru-RU" sz="800" b="0" i="0" u="none" strike="noStrike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icrosoft YaHei" pitchFamily="2"/>
                          <a:cs typeface="Arial" panose="020B0604020202020204" pitchFamily="34" charset="0"/>
                        </a:rPr>
                        <a:t>кв.м</a:t>
                      </a:r>
                      <a:r>
                        <a:rPr lang="ru-RU" sz="8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icrosoft YaHei" pitchFamily="2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8255" marR="8255" marT="8255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44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Кадастровый номер участка/квартала  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45:14:020205:83</a:t>
                      </a:r>
                    </a:p>
                  </a:txBody>
                  <a:tcPr marL="8255" marR="8255" marT="8255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843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Собственник </a:t>
                      </a:r>
                      <a:endParaRPr lang="ru-RU" sz="8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kern="1200" dirty="0" smtClean="0">
                          <a:latin typeface="Arial" panose="020B0604020202020204" pitchFamily="34" charset="0"/>
                          <a:ea typeface="Liberation Sans" pitchFamily="34"/>
                          <a:cs typeface="Arial" panose="020B0604020202020204" pitchFamily="34" charset="0"/>
                        </a:rPr>
                        <a:t>Земельный участок, государственная собственность</a:t>
                      </a:r>
                    </a:p>
                  </a:txBody>
                  <a:tcPr marL="8255" marR="8255" marT="8255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29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Категория земель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kern="1200" dirty="0" smtClean="0">
                          <a:latin typeface="Arial" panose="020B0604020202020204" pitchFamily="34" charset="0"/>
                          <a:ea typeface="Microsoft YaHei" pitchFamily="2"/>
                          <a:cs typeface="Arial" panose="020B0604020202020204" pitchFamily="34" charset="0"/>
                        </a:rPr>
                        <a:t>Земли населенных пунктов</a:t>
                      </a:r>
                    </a:p>
                  </a:txBody>
                  <a:tcPr marL="8255" marR="8255" marT="8255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242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Основные виды разрешенного использования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административные организации районного и местного значения;</a:t>
                      </a:r>
                    </a:p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административные здания, офисы, конторы различных организаций, банки, отделения банков, финансовые учреждения;</a:t>
                      </a:r>
                    </a:p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издательства и редакционные офисы;</a:t>
                      </a:r>
                    </a:p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компьютерные центры;</a:t>
                      </a:r>
                    </a:p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суды, нотариальные конторы, другие юридические учреждения;</a:t>
                      </a:r>
                    </a:p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отделения, участковые пункты полиции;</a:t>
                      </a:r>
                    </a:p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торговые центры;</a:t>
                      </a:r>
                    </a:p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магазины без ограничения профиля и ассортимента, в том числе, магазины товаров первой необходимости;</a:t>
                      </a:r>
                    </a:p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пошивочные ателье;</a:t>
                      </a:r>
                    </a:p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спортивно-зрелищные сооружения ;</a:t>
                      </a:r>
                    </a:p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прочие виды использования в рамках указанной зоны.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237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Электроснабжение</a:t>
                      </a:r>
                      <a:endParaRPr lang="ru-RU" sz="8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800" b="0" i="0" u="none" strike="noStrike" kern="1200" dirty="0" smtClean="0">
                          <a:latin typeface="Arial" panose="020B0604020202020204" pitchFamily="34" charset="0"/>
                          <a:ea typeface="Liberation Sans" pitchFamily="34"/>
                          <a:cs typeface="Arial" panose="020B0604020202020204" pitchFamily="34" charset="0"/>
                        </a:rPr>
                        <a:t>Возможность подключения к ВЛ-0,4 кВт проходит вблизи земельного участка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042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Газоснабжение 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Отсутствует</a:t>
                      </a:r>
                      <a:r>
                        <a:rPr lang="ru-RU" sz="8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(газификация планируется в 2024г.)</a:t>
                      </a:r>
                      <a:endParaRPr lang="ru-RU" sz="8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018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Водоснабжение 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kern="1200" dirty="0" smtClean="0">
                          <a:ln>
                            <a:noFill/>
                          </a:ln>
                          <a:latin typeface="Arial" panose="020B0604020202020204" pitchFamily="34" charset="0"/>
                          <a:ea typeface="Andale Sans UI" pitchFamily="2"/>
                          <a:cs typeface="Arial" panose="020B0604020202020204" pitchFamily="34" charset="0"/>
                        </a:rPr>
                        <a:t>Возможность подключения вблизи земельного участка</a:t>
                      </a:r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53060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Водоотведение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4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kern="1200" dirty="0" smtClean="0">
                          <a:ln>
                            <a:noFill/>
                          </a:ln>
                          <a:latin typeface="Arial" panose="020B0604020202020204" pitchFamily="34" charset="0"/>
                          <a:ea typeface="Andale Sans UI" pitchFamily="2"/>
                          <a:cs typeface="Arial" panose="020B0604020202020204" pitchFamily="34" charset="0"/>
                        </a:rPr>
                        <a:t>Возможность подключения вблизи земельного участка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4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668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Подъездные пути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Обеспечены асфальтобетонным покрытием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7208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Механизм предоставления инвестиционной площадки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8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1) Предоставление земельного участка в аренду без проведения торгов в целях</a:t>
                      </a:r>
                      <a:r>
                        <a:rPr lang="ru-RU" sz="800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реализации масштабных инвестиционных проектов</a:t>
                      </a:r>
                      <a:r>
                        <a:rPr lang="ru-RU" sz="800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 последующим правом выкупа;</a:t>
                      </a: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8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2)Аукцион по аренде/собственности земельных участков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extLst>
                  <a:ext uri="{0D108BD9-81ED-4DB2-BD59-A6C34878D82A}">
                    <a16:rowId xmlns="" xmlns:a16="http://schemas.microsoft.com/office/drawing/2014/main" val="656639587"/>
                  </a:ext>
                </a:extLst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113" y="734313"/>
            <a:ext cx="3671887" cy="2943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0" y="717261"/>
            <a:ext cx="3101479" cy="2960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99522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/>
          <p:nvPr/>
        </p:nvSpPr>
        <p:spPr>
          <a:xfrm>
            <a:off x="0" y="21195"/>
            <a:ext cx="4955869" cy="713118"/>
          </a:xfrm>
          <a:custGeom>
            <a:avLst/>
            <a:gdLst/>
            <a:ahLst/>
            <a:cxnLst/>
            <a:rect l="l" t="t" r="r" b="b"/>
            <a:pathLst>
              <a:path w="4775200" h="1216025">
                <a:moveTo>
                  <a:pt x="783162" y="0"/>
                </a:moveTo>
                <a:lnTo>
                  <a:pt x="464165" y="1771"/>
                </a:lnTo>
                <a:lnTo>
                  <a:pt x="0" y="288671"/>
                </a:lnTo>
                <a:lnTo>
                  <a:pt x="0" y="519810"/>
                </a:lnTo>
                <a:lnTo>
                  <a:pt x="829003" y="1215918"/>
                </a:lnTo>
                <a:lnTo>
                  <a:pt x="4774971" y="1201813"/>
                </a:lnTo>
                <a:lnTo>
                  <a:pt x="1663091" y="731625"/>
                </a:lnTo>
                <a:lnTo>
                  <a:pt x="783162" y="0"/>
                </a:lnTo>
                <a:close/>
              </a:path>
            </a:pathLst>
          </a:custGeom>
          <a:solidFill>
            <a:srgbClr val="52A138"/>
          </a:solidFill>
          <a:ln>
            <a:solidFill>
              <a:srgbClr val="52A138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0" tIns="0" rIns="0" bIns="0" rtlCol="0"/>
          <a:lstStyle/>
          <a:p>
            <a:pPr marL="0" marR="0" lvl="0" indent="0" algn="l" defTabSz="967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04" b="0" i="0" u="none" strike="noStrike" kern="1200" cap="none" spc="0" normalizeH="0" baseline="0" noProof="0">
              <a:ln>
                <a:noFill/>
              </a:ln>
              <a:solidFill>
                <a:srgbClr val="ED523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4"/>
          <p:cNvSpPr/>
          <p:nvPr/>
        </p:nvSpPr>
        <p:spPr>
          <a:xfrm>
            <a:off x="1122232" y="275292"/>
            <a:ext cx="10996247" cy="446909"/>
          </a:xfrm>
          <a:custGeom>
            <a:avLst/>
            <a:gdLst/>
            <a:ahLst/>
            <a:cxnLst/>
            <a:rect l="l" t="t" r="r" b="b"/>
            <a:pathLst>
              <a:path w="9635490" h="746760">
                <a:moveTo>
                  <a:pt x="9635382" y="0"/>
                </a:moveTo>
                <a:lnTo>
                  <a:pt x="0" y="0"/>
                </a:lnTo>
                <a:lnTo>
                  <a:pt x="904855" y="744354"/>
                </a:lnTo>
                <a:lnTo>
                  <a:pt x="9635382" y="746522"/>
                </a:lnTo>
                <a:lnTo>
                  <a:pt x="9635382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0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bject 5"/>
          <p:cNvSpPr/>
          <p:nvPr/>
        </p:nvSpPr>
        <p:spPr>
          <a:xfrm>
            <a:off x="0" y="0"/>
            <a:ext cx="1195754" cy="480262"/>
          </a:xfrm>
          <a:custGeom>
            <a:avLst/>
            <a:gdLst/>
            <a:ahLst/>
            <a:cxnLst/>
            <a:rect l="l" t="t" r="r" b="b"/>
            <a:pathLst>
              <a:path w="1056640" h="454025">
                <a:moveTo>
                  <a:pt x="507743" y="0"/>
                </a:moveTo>
                <a:lnTo>
                  <a:pt x="0" y="1197"/>
                </a:lnTo>
                <a:lnTo>
                  <a:pt x="0" y="453595"/>
                </a:lnTo>
                <a:lnTo>
                  <a:pt x="1056614" y="453595"/>
                </a:lnTo>
                <a:lnTo>
                  <a:pt x="507743" y="0"/>
                </a:lnTo>
                <a:close/>
              </a:path>
            </a:pathLst>
          </a:custGeom>
          <a:solidFill>
            <a:srgbClr val="C2C5BE"/>
          </a:solidFill>
          <a:ln>
            <a:solidFill>
              <a:srgbClr val="C2C5BE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0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bject 7"/>
          <p:cNvSpPr txBox="1"/>
          <p:nvPr/>
        </p:nvSpPr>
        <p:spPr>
          <a:xfrm>
            <a:off x="1512622" y="17565"/>
            <a:ext cx="10311721" cy="264534"/>
          </a:xfrm>
          <a:prstGeom prst="rect">
            <a:avLst/>
          </a:prstGeom>
        </p:spPr>
        <p:txBody>
          <a:bodyPr vert="horz" wrap="square" lIns="0" tIns="18136" rIns="0" bIns="0" rtlCol="0">
            <a:spAutoFit/>
          </a:bodyPr>
          <a:lstStyle/>
          <a:p>
            <a:pPr marL="13434" lvl="0" defTabSz="457200">
              <a:spcBef>
                <a:spcPts val="143"/>
              </a:spcBef>
              <a:defRPr/>
            </a:pPr>
            <a:r>
              <a:rPr kumimoji="0" sz="1600" b="1" i="0" u="none" strike="noStrike" kern="1200" cap="none" spc="42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ИНВЕСТИЦИОНН</a:t>
            </a:r>
            <a:r>
              <a:rPr kumimoji="0" lang="ru-RU" sz="1600" b="1" i="0" u="none" strike="noStrike" kern="1200" cap="none" spc="42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АЯ</a:t>
            </a:r>
            <a:r>
              <a:rPr kumimoji="0" lang="ru-RU" sz="1600" b="1" i="0" u="none" strike="noStrike" kern="1200" cap="none" spc="42" normalizeH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ПЛОЩАДКА </a:t>
            </a:r>
            <a:r>
              <a:rPr lang="ru-RU" sz="1600" b="1" spc="42" dirty="0">
                <a:solidFill>
                  <a:srgbClr val="5B9BD5">
                    <a:lumMod val="50000"/>
                  </a:srgbClr>
                </a:solidFill>
                <a:latin typeface="Arial"/>
                <a:cs typeface="Arial"/>
              </a:rPr>
              <a:t>ДЛЯ РАЗМЕЩЕНИЯ КОМЕРЧЕСКОЙ НЕДВИЖИМОСТИ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1" name="Text Box 65"/>
          <p:cNvSpPr txBox="1">
            <a:spLocks noChangeArrowheads="1"/>
          </p:cNvSpPr>
          <p:nvPr/>
        </p:nvSpPr>
        <p:spPr bwMode="auto">
          <a:xfrm>
            <a:off x="2477934" y="366632"/>
            <a:ext cx="8381099" cy="299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40365" rIns="0" bIns="0">
            <a:spAutoFit/>
          </a:bodyPr>
          <a:lstStyle>
            <a:lvl1pPr marL="12700"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1pPr>
            <a:lvl2pPr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2pPr>
            <a:lvl3pPr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3pPr>
            <a:lvl4pPr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4pPr>
            <a:lvl5pPr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9pPr>
          </a:lstStyle>
          <a:p>
            <a:pPr marL="13434" algn="ctr" defTabSz="967252">
              <a:lnSpc>
                <a:spcPts val="2156"/>
              </a:lnSpc>
              <a:spcBef>
                <a:spcPts val="317"/>
              </a:spcBef>
              <a:buSzPct val="100000"/>
              <a:tabLst>
                <a:tab pos="13434" algn="l"/>
                <a:tab pos="486985" algn="l"/>
                <a:tab pos="962215" algn="l"/>
                <a:tab pos="1437444" algn="l"/>
                <a:tab pos="1912675" algn="l"/>
                <a:tab pos="2387904" algn="l"/>
                <a:tab pos="2863135" algn="l"/>
                <a:tab pos="3338364" algn="l"/>
                <a:tab pos="3813594" algn="l"/>
                <a:tab pos="4288824" algn="l"/>
                <a:tab pos="4764054" algn="l"/>
                <a:tab pos="5239283" algn="l"/>
                <a:tab pos="5714514" algn="l"/>
                <a:tab pos="6189743" algn="l"/>
                <a:tab pos="6664974" algn="l"/>
                <a:tab pos="7140203" algn="l"/>
                <a:tab pos="7615433" algn="l"/>
                <a:tab pos="8090663" algn="l"/>
                <a:tab pos="8565893" algn="l"/>
                <a:tab pos="9041122" algn="l"/>
                <a:tab pos="9516353" algn="l"/>
              </a:tabLst>
              <a:defRPr/>
            </a:pPr>
            <a:r>
              <a:rPr lang="ru-RU" altLang="ru-RU" sz="1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КУРГАНСКАЯ ОБЛАСТЬ, г. Петухово, ул. </a:t>
            </a:r>
            <a:r>
              <a:rPr lang="ru-RU" altLang="ru-RU" sz="16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Кулишева</a:t>
            </a:r>
            <a:r>
              <a:rPr lang="ru-RU" altLang="ru-RU" sz="1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д.7</a:t>
            </a:r>
            <a:endParaRPr lang="ru-RU" altLang="ru-RU" sz="1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158379" y="3678105"/>
            <a:ext cx="6960100" cy="1473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8843" marR="1531483" indent="-228600">
              <a:lnSpc>
                <a:spcPct val="102200"/>
              </a:lnSpc>
              <a:buClr>
                <a:schemeClr val="accent5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endParaRPr lang="ru-RU" sz="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r>
              <a:rPr lang="ru-RU" sz="800" spc="-1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Предоставление земельного участка в аренду без проведения торгов в целях реализации масштабных инвестиционных проектов с последующим правом выкупа;</a:t>
            </a: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endParaRPr lang="ru-RU" sz="800" spc="-1" dirty="0">
              <a:solidFill>
                <a:srgbClr val="000000"/>
              </a:solidFill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r>
              <a:rPr lang="ru-RU" sz="800" spc="-1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Субсидирование лизинга оборудования до 50%, но не более 50 </a:t>
            </a:r>
            <a:r>
              <a:rPr lang="ru-RU" sz="800" spc="-1" dirty="0" err="1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млн.руб</a:t>
            </a:r>
            <a:r>
              <a:rPr lang="ru-RU" sz="800" spc="-1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.; </a:t>
            </a: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endParaRPr lang="ru-RU" sz="800" spc="-1" dirty="0">
              <a:solidFill>
                <a:srgbClr val="000000"/>
              </a:solidFill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r>
              <a:rPr lang="ru-RU" sz="800" spc="-1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Льготные кредиты, лизинг;</a:t>
            </a: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endParaRPr lang="ru-RU" sz="800" spc="-1" dirty="0">
              <a:solidFill>
                <a:srgbClr val="000000"/>
              </a:solidFill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r>
              <a:rPr lang="ru-RU" sz="800" spc="-1" dirty="0" err="1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Микрозаймы</a:t>
            </a:r>
            <a:r>
              <a:rPr lang="ru-RU" sz="800" spc="-1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 Фонда микрофинансирования Курганской области, до 5 </a:t>
            </a:r>
            <a:r>
              <a:rPr lang="ru-RU" sz="800" spc="-1" dirty="0" err="1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млн.руб</a:t>
            </a:r>
            <a:r>
              <a:rPr lang="ru-RU" sz="800" spc="-1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. под 0,1% годовых.</a:t>
            </a:r>
          </a:p>
          <a:p>
            <a:pPr marL="438843" marR="1531483" indent="-228600">
              <a:lnSpc>
                <a:spcPct val="102200"/>
              </a:lnSpc>
              <a:buClr>
                <a:schemeClr val="accent5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8843" marR="1531483" indent="-228600">
              <a:lnSpc>
                <a:spcPct val="102200"/>
              </a:lnSpc>
              <a:buClr>
                <a:schemeClr val="accent5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endParaRPr lang="ru-RU" sz="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7685516"/>
              </p:ext>
            </p:extLst>
          </p:nvPr>
        </p:nvGraphicFramePr>
        <p:xfrm>
          <a:off x="105939" y="807574"/>
          <a:ext cx="5212382" cy="5824540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145653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7558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268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Площадь площадки 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icrosoft YaHei" pitchFamily="2"/>
                          <a:cs typeface="Arial" panose="020B0604020202020204" pitchFamily="34" charset="0"/>
                        </a:rPr>
                        <a:t>680 </a:t>
                      </a:r>
                      <a:r>
                        <a:rPr lang="ru-RU" sz="800" b="0" i="0" u="none" strike="noStrike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icrosoft YaHei" pitchFamily="2"/>
                          <a:cs typeface="Arial" panose="020B0604020202020204" pitchFamily="34" charset="0"/>
                        </a:rPr>
                        <a:t>кв.м</a:t>
                      </a:r>
                      <a:r>
                        <a:rPr lang="ru-RU" sz="8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icrosoft YaHei" pitchFamily="2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8255" marR="8255" marT="8255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44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Кадастровый номер участка/квартала  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45:14:020203 </a:t>
                      </a:r>
                    </a:p>
                    <a:p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Требуется формирование земельного участка</a:t>
                      </a:r>
                    </a:p>
                  </a:txBody>
                  <a:tcPr marL="8255" marR="8255" marT="8255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843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Собственник </a:t>
                      </a:r>
                      <a:endParaRPr lang="ru-RU" sz="8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kern="1200" dirty="0" smtClean="0">
                          <a:latin typeface="Arial" panose="020B0604020202020204" pitchFamily="34" charset="0"/>
                          <a:ea typeface="Liberation Sans" pitchFamily="34"/>
                          <a:cs typeface="Arial" panose="020B0604020202020204" pitchFamily="34" charset="0"/>
                        </a:rPr>
                        <a:t>Земельный участок, государственная собственность на который не разграничена</a:t>
                      </a:r>
                    </a:p>
                  </a:txBody>
                  <a:tcPr marL="8255" marR="8255" marT="8255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29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Категория земель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kern="1200" dirty="0" smtClean="0">
                          <a:latin typeface="Arial" panose="020B0604020202020204" pitchFamily="34" charset="0"/>
                          <a:ea typeface="Microsoft YaHei" pitchFamily="2"/>
                          <a:cs typeface="Arial" panose="020B0604020202020204" pitchFamily="34" charset="0"/>
                        </a:rPr>
                        <a:t>Земли населенных пунктов</a:t>
                      </a:r>
                    </a:p>
                  </a:txBody>
                  <a:tcPr marL="8255" marR="8255" marT="8255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242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Основные виды разрешенного использования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индивидуальные жилые дома с приусадебными земельными участками;</a:t>
                      </a:r>
                    </a:p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отдельно стоящие жилые дома коттеджного типа на одну семью в 1-3 этажа с придомовыми участками;</a:t>
                      </a:r>
                    </a:p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детские дошкольные учреждения;</a:t>
                      </a:r>
                    </a:p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школы общеобразовательные;</a:t>
                      </a:r>
                    </a:p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многопрофильные учреждения дополнительного образования;</a:t>
                      </a:r>
                    </a:p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-амбулаторно-поликлинические учреждения;</a:t>
                      </a:r>
                    </a:p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пункты оказания первой помощи;</a:t>
                      </a:r>
                    </a:p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отделения, участковые пункты полиции;</a:t>
                      </a:r>
                    </a:p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детские площадки с элементами озеленения, площадки для отдыха с элементами озеленения;</a:t>
                      </a:r>
                    </a:p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площадки для выгула собак с элементами озеленения;</a:t>
                      </a:r>
                    </a:p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ЦТП, ТП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237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Электроснабжение</a:t>
                      </a:r>
                      <a:endParaRPr lang="ru-RU" sz="8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800" b="0" i="0" u="none" strike="noStrike" kern="1200" dirty="0" smtClean="0">
                          <a:latin typeface="Arial" panose="020B0604020202020204" pitchFamily="34" charset="0"/>
                          <a:ea typeface="Liberation Sans" pitchFamily="34"/>
                          <a:cs typeface="Arial" panose="020B0604020202020204" pitchFamily="34" charset="0"/>
                        </a:rPr>
                        <a:t>Возможно подключение к ВЛ-0,4 кВт проходит вблизи земельного участка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042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Газоснабжение 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Отсутствует</a:t>
                      </a:r>
                      <a:r>
                        <a:rPr lang="ru-RU" sz="8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(газификация планируется в 2024г.)</a:t>
                      </a:r>
                      <a:endParaRPr lang="ru-RU" sz="8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018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Водоснабжение 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kern="1200" dirty="0" smtClean="0">
                          <a:ln>
                            <a:noFill/>
                          </a:ln>
                          <a:latin typeface="Arial" panose="020B0604020202020204" pitchFamily="34" charset="0"/>
                          <a:ea typeface="Andale Sans UI" pitchFamily="2"/>
                          <a:cs typeface="Arial" panose="020B0604020202020204" pitchFamily="34" charset="0"/>
                        </a:rPr>
                        <a:t>Возможность подключения к действующему водопроводу (проходит вблизи земельного участка)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i="0" u="none" strike="noStrike" kern="1200" dirty="0" smtClean="0">
                        <a:ln>
                          <a:noFill/>
                        </a:ln>
                        <a:latin typeface="Arial" panose="020B0604020202020204" pitchFamily="34" charset="0"/>
                        <a:ea typeface="Andale Sans UI" pitchFamily="2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53060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Водоотведение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4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kern="1200" dirty="0" smtClean="0">
                          <a:ln>
                            <a:noFill/>
                          </a:ln>
                          <a:latin typeface="Arial" panose="020B0604020202020204" pitchFamily="34" charset="0"/>
                          <a:ea typeface="Andale Sans UI" pitchFamily="2"/>
                          <a:cs typeface="Arial" panose="020B0604020202020204" pitchFamily="34" charset="0"/>
                        </a:rPr>
                        <a:t>Возможность подключения к действующей системе водоотведения</a:t>
                      </a:r>
                      <a:r>
                        <a:rPr lang="ru-RU" sz="800" b="0" i="0" u="none" strike="noStrike" kern="1200" baseline="0" dirty="0" smtClean="0">
                          <a:ln>
                            <a:noFill/>
                          </a:ln>
                          <a:latin typeface="Arial" panose="020B0604020202020204" pitchFamily="34" charset="0"/>
                          <a:ea typeface="Andale Sans UI" pitchFamily="2"/>
                          <a:cs typeface="Arial" panose="020B0604020202020204" pitchFamily="34" charset="0"/>
                        </a:rPr>
                        <a:t> (</a:t>
                      </a:r>
                      <a:r>
                        <a:rPr lang="ru-RU" sz="800" b="0" i="0" u="none" strike="noStrike" kern="1200" dirty="0" smtClean="0">
                          <a:ln>
                            <a:noFill/>
                          </a:ln>
                          <a:latin typeface="Arial" panose="020B0604020202020204" pitchFamily="34" charset="0"/>
                          <a:ea typeface="Andale Sans UI" pitchFamily="2"/>
                          <a:cs typeface="Arial" panose="020B0604020202020204" pitchFamily="34" charset="0"/>
                        </a:rPr>
                        <a:t>вблизи земельного участка)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4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668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Подъездные пути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Обеспечены асфальтобетонным покрытием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7208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Механизм предоставления инвестиционной площадки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8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1) Предоставление земельного участка в аренду без проведения торгов в целях</a:t>
                      </a:r>
                      <a:r>
                        <a:rPr lang="ru-RU" sz="800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реализации масштабных инвестиционных проектов</a:t>
                      </a:r>
                      <a:r>
                        <a:rPr lang="ru-RU" sz="800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 последующим правом выкупа;</a:t>
                      </a: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8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2)Аукцион по аренде/собственности земельных участков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extLst>
                  <a:ext uri="{0D108BD9-81ED-4DB2-BD59-A6C34878D82A}">
                    <a16:rowId xmlns="" xmlns:a16="http://schemas.microsoft.com/office/drawing/2014/main" val="656639587"/>
                  </a:ext>
                </a:extLst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825" y="734313"/>
            <a:ext cx="3422650" cy="3075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475" y="722201"/>
            <a:ext cx="3365004" cy="3087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10826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/>
          <p:nvPr/>
        </p:nvSpPr>
        <p:spPr>
          <a:xfrm>
            <a:off x="0" y="21195"/>
            <a:ext cx="4955869" cy="713118"/>
          </a:xfrm>
          <a:custGeom>
            <a:avLst/>
            <a:gdLst/>
            <a:ahLst/>
            <a:cxnLst/>
            <a:rect l="l" t="t" r="r" b="b"/>
            <a:pathLst>
              <a:path w="4775200" h="1216025">
                <a:moveTo>
                  <a:pt x="783162" y="0"/>
                </a:moveTo>
                <a:lnTo>
                  <a:pt x="464165" y="1771"/>
                </a:lnTo>
                <a:lnTo>
                  <a:pt x="0" y="288671"/>
                </a:lnTo>
                <a:lnTo>
                  <a:pt x="0" y="519810"/>
                </a:lnTo>
                <a:lnTo>
                  <a:pt x="829003" y="1215918"/>
                </a:lnTo>
                <a:lnTo>
                  <a:pt x="4774971" y="1201813"/>
                </a:lnTo>
                <a:lnTo>
                  <a:pt x="1663091" y="731625"/>
                </a:lnTo>
                <a:lnTo>
                  <a:pt x="783162" y="0"/>
                </a:lnTo>
                <a:close/>
              </a:path>
            </a:pathLst>
          </a:custGeom>
          <a:solidFill>
            <a:srgbClr val="52A138"/>
          </a:solidFill>
          <a:ln>
            <a:solidFill>
              <a:srgbClr val="52A138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0" tIns="0" rIns="0" bIns="0" rtlCol="0"/>
          <a:lstStyle/>
          <a:p>
            <a:pPr marL="0" marR="0" lvl="0" indent="0" algn="l" defTabSz="967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04" b="0" i="0" u="none" strike="noStrike" kern="1200" cap="none" spc="0" normalizeH="0" baseline="0" noProof="0">
              <a:ln>
                <a:noFill/>
              </a:ln>
              <a:solidFill>
                <a:srgbClr val="ED523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4"/>
          <p:cNvSpPr/>
          <p:nvPr/>
        </p:nvSpPr>
        <p:spPr>
          <a:xfrm>
            <a:off x="1122232" y="275292"/>
            <a:ext cx="10996247" cy="446909"/>
          </a:xfrm>
          <a:custGeom>
            <a:avLst/>
            <a:gdLst/>
            <a:ahLst/>
            <a:cxnLst/>
            <a:rect l="l" t="t" r="r" b="b"/>
            <a:pathLst>
              <a:path w="9635490" h="746760">
                <a:moveTo>
                  <a:pt x="9635382" y="0"/>
                </a:moveTo>
                <a:lnTo>
                  <a:pt x="0" y="0"/>
                </a:lnTo>
                <a:lnTo>
                  <a:pt x="904855" y="744354"/>
                </a:lnTo>
                <a:lnTo>
                  <a:pt x="9635382" y="746522"/>
                </a:lnTo>
                <a:lnTo>
                  <a:pt x="9635382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0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bject 5"/>
          <p:cNvSpPr/>
          <p:nvPr/>
        </p:nvSpPr>
        <p:spPr>
          <a:xfrm>
            <a:off x="0" y="0"/>
            <a:ext cx="1195754" cy="480262"/>
          </a:xfrm>
          <a:custGeom>
            <a:avLst/>
            <a:gdLst/>
            <a:ahLst/>
            <a:cxnLst/>
            <a:rect l="l" t="t" r="r" b="b"/>
            <a:pathLst>
              <a:path w="1056640" h="454025">
                <a:moveTo>
                  <a:pt x="507743" y="0"/>
                </a:moveTo>
                <a:lnTo>
                  <a:pt x="0" y="1197"/>
                </a:lnTo>
                <a:lnTo>
                  <a:pt x="0" y="453595"/>
                </a:lnTo>
                <a:lnTo>
                  <a:pt x="1056614" y="453595"/>
                </a:lnTo>
                <a:lnTo>
                  <a:pt x="507743" y="0"/>
                </a:lnTo>
                <a:close/>
              </a:path>
            </a:pathLst>
          </a:custGeom>
          <a:solidFill>
            <a:srgbClr val="C2C5BE"/>
          </a:solidFill>
          <a:ln>
            <a:solidFill>
              <a:srgbClr val="C2C5BE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0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bject 7"/>
          <p:cNvSpPr txBox="1"/>
          <p:nvPr/>
        </p:nvSpPr>
        <p:spPr>
          <a:xfrm>
            <a:off x="1512622" y="17565"/>
            <a:ext cx="10311721" cy="523580"/>
          </a:xfrm>
          <a:prstGeom prst="rect">
            <a:avLst/>
          </a:prstGeom>
        </p:spPr>
        <p:txBody>
          <a:bodyPr vert="horz" wrap="square" lIns="0" tIns="18136" rIns="0" bIns="0" rtlCol="0">
            <a:spAutoFit/>
          </a:bodyPr>
          <a:lstStyle/>
          <a:p>
            <a:pPr marL="13434" defTabSz="457200">
              <a:spcBef>
                <a:spcPts val="143"/>
              </a:spcBef>
              <a:defRPr/>
            </a:pPr>
            <a:r>
              <a:rPr kumimoji="0" sz="1600" b="1" i="0" u="none" strike="noStrike" kern="1200" cap="none" spc="42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ИНВЕСТИЦИОНН</a:t>
            </a:r>
            <a:r>
              <a:rPr kumimoji="0" lang="ru-RU" sz="1600" b="1" i="0" u="none" strike="noStrike" kern="1200" cap="none" spc="42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АЯ</a:t>
            </a:r>
            <a:r>
              <a:rPr kumimoji="0" lang="ru-RU" sz="1600" b="1" i="0" u="none" strike="noStrike" kern="1200" cap="none" spc="42" normalizeH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ПЛОЩАДКА </a:t>
            </a:r>
            <a:r>
              <a:rPr lang="ru-RU" sz="1600" b="1" spc="42" dirty="0">
                <a:solidFill>
                  <a:srgbClr val="5B9BD5">
                    <a:lumMod val="50000"/>
                  </a:srgbClr>
                </a:solidFill>
                <a:latin typeface="Arial"/>
                <a:cs typeface="Arial"/>
              </a:rPr>
              <a:t>ДЛЯ РАЗМЕЩЕНИЯ КОМЕРЧЕСКОЙ НЕДВИЖИМОСТИ</a:t>
            </a:r>
            <a:endParaRPr lang="ru-RU" sz="1600" dirty="0">
              <a:solidFill>
                <a:srgbClr val="5B9BD5">
                  <a:lumMod val="50000"/>
                </a:srgbClr>
              </a:solidFill>
              <a:latin typeface="Arial"/>
              <a:cs typeface="Arial"/>
            </a:endParaRPr>
          </a:p>
          <a:p>
            <a:pPr marL="13434" marR="0" lvl="0" indent="0" algn="l" defTabSz="457200" rtl="0" eaLnBrk="1" fontAlgn="auto" latinLnBrk="0" hangingPunct="1">
              <a:lnSpc>
                <a:spcPct val="100000"/>
              </a:lnSpc>
              <a:spcBef>
                <a:spcPts val="14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1" name="Text Box 65"/>
          <p:cNvSpPr txBox="1">
            <a:spLocks noChangeArrowheads="1"/>
          </p:cNvSpPr>
          <p:nvPr/>
        </p:nvSpPr>
        <p:spPr bwMode="auto">
          <a:xfrm>
            <a:off x="2477934" y="366632"/>
            <a:ext cx="8381099" cy="299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40365" rIns="0" bIns="0">
            <a:spAutoFit/>
          </a:bodyPr>
          <a:lstStyle>
            <a:lvl1pPr marL="12700"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1pPr>
            <a:lvl2pPr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2pPr>
            <a:lvl3pPr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3pPr>
            <a:lvl4pPr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4pPr>
            <a:lvl5pPr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9pPr>
          </a:lstStyle>
          <a:p>
            <a:pPr marL="13434" algn="ctr" defTabSz="967252">
              <a:lnSpc>
                <a:spcPts val="2156"/>
              </a:lnSpc>
              <a:spcBef>
                <a:spcPts val="317"/>
              </a:spcBef>
              <a:buSzPct val="100000"/>
              <a:tabLst>
                <a:tab pos="13434" algn="l"/>
                <a:tab pos="486985" algn="l"/>
                <a:tab pos="962215" algn="l"/>
                <a:tab pos="1437444" algn="l"/>
                <a:tab pos="1912675" algn="l"/>
                <a:tab pos="2387904" algn="l"/>
                <a:tab pos="2863135" algn="l"/>
                <a:tab pos="3338364" algn="l"/>
                <a:tab pos="3813594" algn="l"/>
                <a:tab pos="4288824" algn="l"/>
                <a:tab pos="4764054" algn="l"/>
                <a:tab pos="5239283" algn="l"/>
                <a:tab pos="5714514" algn="l"/>
                <a:tab pos="6189743" algn="l"/>
                <a:tab pos="6664974" algn="l"/>
                <a:tab pos="7140203" algn="l"/>
                <a:tab pos="7615433" algn="l"/>
                <a:tab pos="8090663" algn="l"/>
                <a:tab pos="8565893" algn="l"/>
                <a:tab pos="9041122" algn="l"/>
                <a:tab pos="9516353" algn="l"/>
              </a:tabLst>
              <a:defRPr/>
            </a:pPr>
            <a:r>
              <a:rPr lang="ru-RU" altLang="ru-RU" sz="1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КУРГАНСКАЯ ОБЛАСТЬ, г. Петухово, ул. Советская, 2</a:t>
            </a:r>
            <a:endParaRPr lang="ru-RU" altLang="ru-RU" sz="1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158379" y="3678105"/>
            <a:ext cx="6960100" cy="1473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8843" marR="1531483" indent="-228600">
              <a:lnSpc>
                <a:spcPct val="102200"/>
              </a:lnSpc>
              <a:buClr>
                <a:schemeClr val="accent5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endParaRPr lang="ru-RU" sz="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r>
              <a:rPr lang="ru-RU" sz="800" spc="-1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Предоставление земельного участка в аренду без проведения торгов в целях реализации масштабных инвестиционных проектов с последующим правом выкупа;</a:t>
            </a: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endParaRPr lang="ru-RU" sz="800" spc="-1" dirty="0">
              <a:solidFill>
                <a:srgbClr val="000000"/>
              </a:solidFill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r>
              <a:rPr lang="ru-RU" sz="800" spc="-1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Субсидирование лизинга оборудования до 50%, но не более 50 </a:t>
            </a:r>
            <a:r>
              <a:rPr lang="ru-RU" sz="800" spc="-1" dirty="0" err="1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млн.руб</a:t>
            </a:r>
            <a:r>
              <a:rPr lang="ru-RU" sz="800" spc="-1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.; </a:t>
            </a: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endParaRPr lang="ru-RU" sz="800" spc="-1" dirty="0">
              <a:solidFill>
                <a:srgbClr val="000000"/>
              </a:solidFill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r>
              <a:rPr lang="ru-RU" sz="800" spc="-1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Льготные кредиты, лизинг;</a:t>
            </a: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endParaRPr lang="ru-RU" sz="800" spc="-1" dirty="0">
              <a:solidFill>
                <a:srgbClr val="000000"/>
              </a:solidFill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r>
              <a:rPr lang="ru-RU" sz="800" spc="-1" dirty="0" err="1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Микрозаймы</a:t>
            </a:r>
            <a:r>
              <a:rPr lang="ru-RU" sz="800" spc="-1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 Фонда микрофинансирования Курганской области, до 5 </a:t>
            </a:r>
            <a:r>
              <a:rPr lang="ru-RU" sz="800" spc="-1" dirty="0" err="1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млн.руб</a:t>
            </a:r>
            <a:r>
              <a:rPr lang="ru-RU" sz="800" spc="-1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. под 0,1% годовых.</a:t>
            </a:r>
          </a:p>
          <a:p>
            <a:pPr marL="438843" marR="1531483" indent="-228600">
              <a:lnSpc>
                <a:spcPct val="102200"/>
              </a:lnSpc>
              <a:buClr>
                <a:schemeClr val="accent5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8843" marR="1531483" indent="-228600">
              <a:lnSpc>
                <a:spcPct val="102200"/>
              </a:lnSpc>
              <a:buClr>
                <a:schemeClr val="accent5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endParaRPr lang="ru-RU" sz="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0533831"/>
              </p:ext>
            </p:extLst>
          </p:nvPr>
        </p:nvGraphicFramePr>
        <p:xfrm>
          <a:off x="105938" y="807574"/>
          <a:ext cx="5215361" cy="5724901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14573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75799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674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Площадь площадки 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icrosoft YaHei" pitchFamily="2"/>
                          <a:cs typeface="Arial" panose="020B0604020202020204" pitchFamily="34" charset="0"/>
                        </a:rPr>
                        <a:t>1392 </a:t>
                      </a:r>
                      <a:r>
                        <a:rPr lang="ru-RU" sz="800" b="0" i="0" u="none" strike="noStrike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icrosoft YaHei" pitchFamily="2"/>
                          <a:cs typeface="Arial" panose="020B0604020202020204" pitchFamily="34" charset="0"/>
                        </a:rPr>
                        <a:t>кв.м</a:t>
                      </a:r>
                      <a:r>
                        <a:rPr lang="ru-RU" sz="8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icrosoft YaHei" pitchFamily="2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8255" marR="8255" marT="8255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7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Кадастровый номер участка/квартала  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45:14:020204</a:t>
                      </a:r>
                    </a:p>
                    <a:p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Требуется формирование земельного участка</a:t>
                      </a:r>
                    </a:p>
                  </a:txBody>
                  <a:tcPr marL="8255" marR="8255" marT="8255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723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Собственник </a:t>
                      </a:r>
                      <a:endParaRPr lang="ru-RU" sz="8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kern="1200" dirty="0" smtClean="0">
                          <a:latin typeface="Arial" panose="020B0604020202020204" pitchFamily="34" charset="0"/>
                          <a:ea typeface="Liberation Sans" pitchFamily="34"/>
                          <a:cs typeface="Arial" panose="020B0604020202020204" pitchFamily="34" charset="0"/>
                        </a:rPr>
                        <a:t>Земельный участок, государственная собственность на который не разграничена</a:t>
                      </a:r>
                    </a:p>
                  </a:txBody>
                  <a:tcPr marL="8255" marR="8255" marT="8255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43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Категория земель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kern="1200" dirty="0" smtClean="0">
                          <a:latin typeface="Arial" panose="020B0604020202020204" pitchFamily="34" charset="0"/>
                          <a:ea typeface="Microsoft YaHei" pitchFamily="2"/>
                          <a:cs typeface="Arial" panose="020B0604020202020204" pitchFamily="34" charset="0"/>
                        </a:rPr>
                        <a:t>Земли населенных пунктов</a:t>
                      </a:r>
                    </a:p>
                  </a:txBody>
                  <a:tcPr marL="8255" marR="8255" marT="8255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359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Основные виды разрешенного использования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согласованию с Администрацией города Петухово, до принятия решения об их освоении и переводе в соответствующий вид территориальной зоны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6175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Электроснабжение</a:t>
                      </a:r>
                      <a:endParaRPr lang="ru-RU" sz="8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kern="1200" dirty="0" smtClean="0">
                          <a:latin typeface="Arial" panose="020B0604020202020204" pitchFamily="34" charset="0"/>
                          <a:ea typeface="Liberation Sans" pitchFamily="34"/>
                          <a:cs typeface="Arial" panose="020B0604020202020204" pitchFamily="34" charset="0"/>
                        </a:rPr>
                        <a:t>Возможно подключение к ВЛ-0,4 кВт проходит вблизи земельного участка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ru-RU" sz="800" b="0" i="0" u="none" strike="noStrike" kern="1200" dirty="0" smtClean="0">
                        <a:latin typeface="Arial" panose="020B0604020202020204" pitchFamily="34" charset="0"/>
                        <a:ea typeface="Liberation Sans" pitchFamily="34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766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Газоснабжение 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Отсутствует</a:t>
                      </a:r>
                      <a:r>
                        <a:rPr lang="ru-RU" sz="8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(газификация планируется в 2024г.)</a:t>
                      </a:r>
                      <a:endParaRPr lang="ru-RU" sz="8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5290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Водоснабжение 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kern="1200" dirty="0" smtClean="0">
                          <a:ln>
                            <a:noFill/>
                          </a:ln>
                          <a:latin typeface="Arial" panose="020B0604020202020204" pitchFamily="34" charset="0"/>
                          <a:ea typeface="Andale Sans UI" pitchFamily="2"/>
                          <a:cs typeface="Arial" panose="020B0604020202020204" pitchFamily="34" charset="0"/>
                        </a:rPr>
                        <a:t>Возможность подключения к действующему водопроводу (проходит вблизи земельного участка)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i="0" u="none" strike="noStrike" kern="1200" dirty="0" smtClean="0">
                        <a:ln>
                          <a:noFill/>
                        </a:ln>
                        <a:latin typeface="Arial" panose="020B0604020202020204" pitchFamily="34" charset="0"/>
                        <a:ea typeface="Andale Sans UI" pitchFamily="2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62560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Водоотведение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4" marB="0" horzOverflow="overflow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Возможность устройства канализационного септика, подключение к центральной системе водоотведения ориентировочно на расстоянии 500 м.</a:t>
                      </a:r>
                    </a:p>
                  </a:txBody>
                  <a:tcPr marL="8255" marR="8255" marT="8254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5503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Подъездные пути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Обеспечены асфальтобетонным покрытием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8499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Механизм предоставления инвестиционной площадки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8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1) Предоставление земельного участка в аренду без проведения торгов в целях</a:t>
                      </a:r>
                      <a:r>
                        <a:rPr lang="ru-RU" sz="800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реализации масштабных инвестиционных проектов</a:t>
                      </a:r>
                      <a:r>
                        <a:rPr lang="ru-RU" sz="800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 последующим правом выкупа;</a:t>
                      </a: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8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2)Аукцион по аренде/собственности земельных участков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extLst>
                  <a:ext uri="{0D108BD9-81ED-4DB2-BD59-A6C34878D82A}">
                    <a16:rowId xmlns="" xmlns:a16="http://schemas.microsoft.com/office/drawing/2014/main" val="656639587"/>
                  </a:ext>
                </a:extLst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300" y="743838"/>
            <a:ext cx="3816350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650" y="743837"/>
            <a:ext cx="2980829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35809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/>
          <p:nvPr/>
        </p:nvSpPr>
        <p:spPr>
          <a:xfrm>
            <a:off x="0" y="21195"/>
            <a:ext cx="4955869" cy="713118"/>
          </a:xfrm>
          <a:custGeom>
            <a:avLst/>
            <a:gdLst/>
            <a:ahLst/>
            <a:cxnLst/>
            <a:rect l="l" t="t" r="r" b="b"/>
            <a:pathLst>
              <a:path w="4775200" h="1216025">
                <a:moveTo>
                  <a:pt x="783162" y="0"/>
                </a:moveTo>
                <a:lnTo>
                  <a:pt x="464165" y="1771"/>
                </a:lnTo>
                <a:lnTo>
                  <a:pt x="0" y="288671"/>
                </a:lnTo>
                <a:lnTo>
                  <a:pt x="0" y="519810"/>
                </a:lnTo>
                <a:lnTo>
                  <a:pt x="829003" y="1215918"/>
                </a:lnTo>
                <a:lnTo>
                  <a:pt x="4774971" y="1201813"/>
                </a:lnTo>
                <a:lnTo>
                  <a:pt x="1663091" y="731625"/>
                </a:lnTo>
                <a:lnTo>
                  <a:pt x="783162" y="0"/>
                </a:lnTo>
                <a:close/>
              </a:path>
            </a:pathLst>
          </a:custGeom>
          <a:solidFill>
            <a:srgbClr val="52A138"/>
          </a:solidFill>
          <a:ln>
            <a:solidFill>
              <a:srgbClr val="52A138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0" tIns="0" rIns="0" bIns="0" rtlCol="0"/>
          <a:lstStyle/>
          <a:p>
            <a:pPr marL="0" marR="0" lvl="0" indent="0" algn="l" defTabSz="967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04" b="0" i="0" u="none" strike="noStrike" kern="1200" cap="none" spc="0" normalizeH="0" baseline="0" noProof="0">
              <a:ln>
                <a:noFill/>
              </a:ln>
              <a:solidFill>
                <a:srgbClr val="ED523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4"/>
          <p:cNvSpPr/>
          <p:nvPr/>
        </p:nvSpPr>
        <p:spPr>
          <a:xfrm>
            <a:off x="1122232" y="275292"/>
            <a:ext cx="10996247" cy="446909"/>
          </a:xfrm>
          <a:custGeom>
            <a:avLst/>
            <a:gdLst/>
            <a:ahLst/>
            <a:cxnLst/>
            <a:rect l="l" t="t" r="r" b="b"/>
            <a:pathLst>
              <a:path w="9635490" h="746760">
                <a:moveTo>
                  <a:pt x="9635382" y="0"/>
                </a:moveTo>
                <a:lnTo>
                  <a:pt x="0" y="0"/>
                </a:lnTo>
                <a:lnTo>
                  <a:pt x="904855" y="744354"/>
                </a:lnTo>
                <a:lnTo>
                  <a:pt x="9635382" y="746522"/>
                </a:lnTo>
                <a:lnTo>
                  <a:pt x="9635382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0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bject 5"/>
          <p:cNvSpPr/>
          <p:nvPr/>
        </p:nvSpPr>
        <p:spPr>
          <a:xfrm>
            <a:off x="0" y="0"/>
            <a:ext cx="1195754" cy="480262"/>
          </a:xfrm>
          <a:custGeom>
            <a:avLst/>
            <a:gdLst/>
            <a:ahLst/>
            <a:cxnLst/>
            <a:rect l="l" t="t" r="r" b="b"/>
            <a:pathLst>
              <a:path w="1056640" h="454025">
                <a:moveTo>
                  <a:pt x="507743" y="0"/>
                </a:moveTo>
                <a:lnTo>
                  <a:pt x="0" y="1197"/>
                </a:lnTo>
                <a:lnTo>
                  <a:pt x="0" y="453595"/>
                </a:lnTo>
                <a:lnTo>
                  <a:pt x="1056614" y="453595"/>
                </a:lnTo>
                <a:lnTo>
                  <a:pt x="507743" y="0"/>
                </a:lnTo>
                <a:close/>
              </a:path>
            </a:pathLst>
          </a:custGeom>
          <a:solidFill>
            <a:srgbClr val="C2C5BE"/>
          </a:solidFill>
          <a:ln>
            <a:solidFill>
              <a:srgbClr val="C2C5BE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0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bject 7"/>
          <p:cNvSpPr txBox="1"/>
          <p:nvPr/>
        </p:nvSpPr>
        <p:spPr>
          <a:xfrm>
            <a:off x="1512622" y="17565"/>
            <a:ext cx="10311721" cy="523580"/>
          </a:xfrm>
          <a:prstGeom prst="rect">
            <a:avLst/>
          </a:prstGeom>
        </p:spPr>
        <p:txBody>
          <a:bodyPr vert="horz" wrap="square" lIns="0" tIns="18136" rIns="0" bIns="0" rtlCol="0">
            <a:spAutoFit/>
          </a:bodyPr>
          <a:lstStyle/>
          <a:p>
            <a:pPr marL="13434" defTabSz="457200">
              <a:spcBef>
                <a:spcPts val="143"/>
              </a:spcBef>
              <a:defRPr/>
            </a:pPr>
            <a:r>
              <a:rPr kumimoji="0" sz="1600" b="1" i="0" u="none" strike="noStrike" kern="1200" cap="none" spc="42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ИНВЕСТИЦИОНН</a:t>
            </a:r>
            <a:r>
              <a:rPr kumimoji="0" lang="ru-RU" sz="1600" b="1" i="0" u="none" strike="noStrike" kern="1200" cap="none" spc="42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АЯ</a:t>
            </a:r>
            <a:r>
              <a:rPr kumimoji="0" lang="ru-RU" sz="1600" b="1" i="0" u="none" strike="noStrike" kern="1200" cap="none" spc="42" normalizeH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ПЛОЩАДКА </a:t>
            </a:r>
            <a:r>
              <a:rPr lang="ru-RU" sz="1600" b="1" spc="42" dirty="0">
                <a:solidFill>
                  <a:srgbClr val="5B9BD5">
                    <a:lumMod val="50000"/>
                  </a:srgbClr>
                </a:solidFill>
                <a:latin typeface="Arial"/>
                <a:cs typeface="Arial"/>
              </a:rPr>
              <a:t>ДЛЯ РАЗМЕЩЕНИЯ КОМЕРЧЕСКОЙ НЕДВИЖИМОСТИ</a:t>
            </a:r>
            <a:endParaRPr lang="ru-RU" sz="1600" dirty="0">
              <a:solidFill>
                <a:srgbClr val="5B9BD5">
                  <a:lumMod val="50000"/>
                </a:srgbClr>
              </a:solidFill>
              <a:latin typeface="Arial"/>
              <a:cs typeface="Arial"/>
            </a:endParaRPr>
          </a:p>
          <a:p>
            <a:pPr marL="13434" marR="0" lvl="0" indent="0" algn="l" defTabSz="457200" rtl="0" eaLnBrk="1" fontAlgn="auto" latinLnBrk="0" hangingPunct="1">
              <a:lnSpc>
                <a:spcPct val="100000"/>
              </a:lnSpc>
              <a:spcBef>
                <a:spcPts val="14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1" name="Text Box 65"/>
          <p:cNvSpPr txBox="1">
            <a:spLocks noChangeArrowheads="1"/>
          </p:cNvSpPr>
          <p:nvPr/>
        </p:nvSpPr>
        <p:spPr bwMode="auto">
          <a:xfrm>
            <a:off x="2477934" y="366632"/>
            <a:ext cx="8381099" cy="32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40365" rIns="0" bIns="0">
            <a:spAutoFit/>
          </a:bodyPr>
          <a:lstStyle>
            <a:lvl1pPr marL="12700"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1pPr>
            <a:lvl2pPr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2pPr>
            <a:lvl3pPr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3pPr>
            <a:lvl4pPr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4pPr>
            <a:lvl5pPr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9pPr>
          </a:lstStyle>
          <a:p>
            <a:pPr marL="13434" algn="ctr" defTabSz="967252">
              <a:lnSpc>
                <a:spcPts val="2156"/>
              </a:lnSpc>
              <a:spcBef>
                <a:spcPts val="317"/>
              </a:spcBef>
              <a:buSzPct val="100000"/>
              <a:tabLst>
                <a:tab pos="13434" algn="l"/>
                <a:tab pos="486985" algn="l"/>
                <a:tab pos="962215" algn="l"/>
                <a:tab pos="1437444" algn="l"/>
                <a:tab pos="1912675" algn="l"/>
                <a:tab pos="2387904" algn="l"/>
                <a:tab pos="2863135" algn="l"/>
                <a:tab pos="3338364" algn="l"/>
                <a:tab pos="3813594" algn="l"/>
                <a:tab pos="4288824" algn="l"/>
                <a:tab pos="4764054" algn="l"/>
                <a:tab pos="5239283" algn="l"/>
                <a:tab pos="5714514" algn="l"/>
                <a:tab pos="6189743" algn="l"/>
                <a:tab pos="6664974" algn="l"/>
                <a:tab pos="7140203" algn="l"/>
                <a:tab pos="7615433" algn="l"/>
                <a:tab pos="8090663" algn="l"/>
                <a:tab pos="8565893" algn="l"/>
                <a:tab pos="9041122" algn="l"/>
                <a:tab pos="9516353" algn="l"/>
              </a:tabLst>
              <a:defRPr/>
            </a:pPr>
            <a:r>
              <a:rPr lang="ru-RU" altLang="ru-RU" sz="1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КУРГАНСКАЯ ОБЛАСТЬ, г. Петухово, ул. Красная, 155а</a:t>
            </a:r>
            <a:endParaRPr lang="ru-RU" altLang="ru-RU" sz="1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158379" y="3678105"/>
            <a:ext cx="6960100" cy="1473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8843" marR="1531483" indent="-228600">
              <a:lnSpc>
                <a:spcPct val="102200"/>
              </a:lnSpc>
              <a:buClr>
                <a:schemeClr val="accent5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endParaRPr lang="ru-RU" sz="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r>
              <a:rPr lang="ru-RU" sz="800" spc="-1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Предоставление земельного участка в аренду без проведения торгов в целях реализации масштабных инвестиционных проектов с последующим правом выкупа;</a:t>
            </a: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endParaRPr lang="ru-RU" sz="800" spc="-1" dirty="0">
              <a:solidFill>
                <a:srgbClr val="000000"/>
              </a:solidFill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r>
              <a:rPr lang="ru-RU" sz="800" spc="-1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Субсидирование лизинга оборудования до 50%, но не более 50 </a:t>
            </a:r>
            <a:r>
              <a:rPr lang="ru-RU" sz="800" spc="-1" dirty="0" err="1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млн.руб</a:t>
            </a:r>
            <a:r>
              <a:rPr lang="ru-RU" sz="800" spc="-1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.; </a:t>
            </a: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endParaRPr lang="ru-RU" sz="800" spc="-1" dirty="0">
              <a:solidFill>
                <a:srgbClr val="000000"/>
              </a:solidFill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r>
              <a:rPr lang="ru-RU" sz="800" spc="-1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Льготные кредиты, лизинг;</a:t>
            </a: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endParaRPr lang="ru-RU" sz="800" spc="-1" dirty="0">
              <a:solidFill>
                <a:srgbClr val="000000"/>
              </a:solidFill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r>
              <a:rPr lang="ru-RU" sz="800" spc="-1" dirty="0" err="1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Микрозаймы</a:t>
            </a:r>
            <a:r>
              <a:rPr lang="ru-RU" sz="800" spc="-1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 Фонда микрофинансирования Курганской области, до 5 </a:t>
            </a:r>
            <a:r>
              <a:rPr lang="ru-RU" sz="800" spc="-1" dirty="0" err="1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млн.руб</a:t>
            </a:r>
            <a:r>
              <a:rPr lang="ru-RU" sz="800" spc="-1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. под 0,1% годовых.</a:t>
            </a:r>
          </a:p>
          <a:p>
            <a:pPr marL="438843" marR="1531483" indent="-228600">
              <a:lnSpc>
                <a:spcPct val="102200"/>
              </a:lnSpc>
              <a:buClr>
                <a:schemeClr val="accent5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8843" marR="1531483" indent="-228600">
              <a:lnSpc>
                <a:spcPct val="102200"/>
              </a:lnSpc>
              <a:buClr>
                <a:schemeClr val="accent5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endParaRPr lang="ru-RU" sz="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8758283"/>
              </p:ext>
            </p:extLst>
          </p:nvPr>
        </p:nvGraphicFramePr>
        <p:xfrm>
          <a:off x="105938" y="807574"/>
          <a:ext cx="5215361" cy="5724901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14573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75799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674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Площадь площадки 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icrosoft YaHei" pitchFamily="2"/>
                          <a:cs typeface="Arial" panose="020B0604020202020204" pitchFamily="34" charset="0"/>
                        </a:rPr>
                        <a:t> 1500 </a:t>
                      </a:r>
                      <a:r>
                        <a:rPr lang="ru-RU" sz="800" b="0" i="0" u="none" strike="noStrike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icrosoft YaHei" pitchFamily="2"/>
                          <a:cs typeface="Arial" panose="020B0604020202020204" pitchFamily="34" charset="0"/>
                        </a:rPr>
                        <a:t>кв.м</a:t>
                      </a:r>
                      <a:r>
                        <a:rPr lang="ru-RU" sz="8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icrosoft YaHei" pitchFamily="2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8255" marR="8255" marT="8255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7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Кадастровый номер участка/квартала  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45:14:020207 </a:t>
                      </a:r>
                    </a:p>
                    <a:p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Требуется формирование земельного участка</a:t>
                      </a:r>
                    </a:p>
                  </a:txBody>
                  <a:tcPr marL="8255" marR="8255" marT="8255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723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Собственник </a:t>
                      </a:r>
                      <a:endParaRPr lang="ru-RU" sz="8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kern="1200" dirty="0" smtClean="0">
                          <a:latin typeface="Arial" panose="020B0604020202020204" pitchFamily="34" charset="0"/>
                          <a:ea typeface="Liberation Sans" pitchFamily="34"/>
                          <a:cs typeface="Arial" panose="020B0604020202020204" pitchFamily="34" charset="0"/>
                        </a:rPr>
                        <a:t>Земельный участок, государственная собственность на который не разграничена</a:t>
                      </a:r>
                    </a:p>
                  </a:txBody>
                  <a:tcPr marL="8255" marR="8255" marT="8255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43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Категория земель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kern="1200" dirty="0" smtClean="0">
                          <a:latin typeface="Arial" panose="020B0604020202020204" pitchFamily="34" charset="0"/>
                          <a:ea typeface="Microsoft YaHei" pitchFamily="2"/>
                          <a:cs typeface="Arial" panose="020B0604020202020204" pitchFamily="34" charset="0"/>
                        </a:rPr>
                        <a:t>Земли населенных пунктов</a:t>
                      </a:r>
                    </a:p>
                  </a:txBody>
                  <a:tcPr marL="8255" marR="8255" marT="8255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359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Основные виды разрешенного использования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согласованию с Администрацией города Петухово, до принятия решения об их освоении и переводе в соответствующий вид территориальной зоны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6175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Электроснабжение</a:t>
                      </a:r>
                      <a:endParaRPr lang="ru-RU" sz="8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kern="1200" dirty="0" smtClean="0">
                          <a:latin typeface="Arial" panose="020B0604020202020204" pitchFamily="34" charset="0"/>
                          <a:ea typeface="Liberation Sans" pitchFamily="34"/>
                          <a:cs typeface="Arial" panose="020B0604020202020204" pitchFamily="34" charset="0"/>
                        </a:rPr>
                        <a:t>Возможно подключение к ВЛ-0,4 кВт проходит вблизи земельного участка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ru-RU" sz="800" b="0" i="0" u="none" strike="noStrike" kern="1200" dirty="0" smtClean="0">
                        <a:latin typeface="Arial" panose="020B0604020202020204" pitchFamily="34" charset="0"/>
                        <a:ea typeface="Liberation Sans" pitchFamily="34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766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Газоснабжение 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Отсутствует</a:t>
                      </a:r>
                      <a:r>
                        <a:rPr lang="ru-RU" sz="8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(газификация планируется в 2024г.)</a:t>
                      </a:r>
                      <a:endParaRPr lang="ru-RU" sz="8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5290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Водоснабжение 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kern="1200" dirty="0" smtClean="0">
                          <a:ln>
                            <a:noFill/>
                          </a:ln>
                          <a:latin typeface="Arial" panose="020B0604020202020204" pitchFamily="34" charset="0"/>
                          <a:ea typeface="Andale Sans UI" pitchFamily="2"/>
                          <a:cs typeface="Arial" panose="020B0604020202020204" pitchFamily="34" charset="0"/>
                        </a:rPr>
                        <a:t>Возможность подключения к действующему водопроводу (проходит вблизи земельного участка)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i="0" u="none" strike="noStrike" kern="1200" dirty="0" smtClean="0">
                        <a:ln>
                          <a:noFill/>
                        </a:ln>
                        <a:latin typeface="Arial" panose="020B0604020202020204" pitchFamily="34" charset="0"/>
                        <a:ea typeface="Andale Sans UI" pitchFamily="2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62560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Водоотведение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4" marB="0" horzOverflow="overflow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Возможность устройства канализационного септика.</a:t>
                      </a:r>
                    </a:p>
                  </a:txBody>
                  <a:tcPr marL="8255" marR="8255" marT="8254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5503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Подъездные пути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Обеспечены асфальтобетонным покрытием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8499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Механизм предоставления инвестиционной площадки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8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1) Предоставление земельного участка в аренду без проведения торгов в целях</a:t>
                      </a:r>
                      <a:r>
                        <a:rPr lang="ru-RU" sz="800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реализации масштабных инвестиционных проектов</a:t>
                      </a:r>
                      <a:r>
                        <a:rPr lang="ru-RU" sz="800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 последующим правом выкупа;</a:t>
                      </a: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8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2)Аукцион по аренде/собственности земельных участков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extLst>
                  <a:ext uri="{0D108BD9-81ED-4DB2-BD59-A6C34878D82A}">
                    <a16:rowId xmlns="" xmlns:a16="http://schemas.microsoft.com/office/drawing/2014/main" val="656639587"/>
                  </a:ext>
                </a:extLst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088" y="730932"/>
            <a:ext cx="3887787" cy="3117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27643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/>
          <p:nvPr/>
        </p:nvSpPr>
        <p:spPr>
          <a:xfrm>
            <a:off x="0" y="21195"/>
            <a:ext cx="4955869" cy="713118"/>
          </a:xfrm>
          <a:custGeom>
            <a:avLst/>
            <a:gdLst/>
            <a:ahLst/>
            <a:cxnLst/>
            <a:rect l="l" t="t" r="r" b="b"/>
            <a:pathLst>
              <a:path w="4775200" h="1216025">
                <a:moveTo>
                  <a:pt x="783162" y="0"/>
                </a:moveTo>
                <a:lnTo>
                  <a:pt x="464165" y="1771"/>
                </a:lnTo>
                <a:lnTo>
                  <a:pt x="0" y="288671"/>
                </a:lnTo>
                <a:lnTo>
                  <a:pt x="0" y="519810"/>
                </a:lnTo>
                <a:lnTo>
                  <a:pt x="829003" y="1215918"/>
                </a:lnTo>
                <a:lnTo>
                  <a:pt x="4774971" y="1201813"/>
                </a:lnTo>
                <a:lnTo>
                  <a:pt x="1663091" y="731625"/>
                </a:lnTo>
                <a:lnTo>
                  <a:pt x="783162" y="0"/>
                </a:lnTo>
                <a:close/>
              </a:path>
            </a:pathLst>
          </a:custGeom>
          <a:solidFill>
            <a:srgbClr val="52A138"/>
          </a:solidFill>
          <a:ln>
            <a:solidFill>
              <a:srgbClr val="52A138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0" tIns="0" rIns="0" bIns="0" rtlCol="0"/>
          <a:lstStyle/>
          <a:p>
            <a:pPr marL="0" marR="0" lvl="0" indent="0" algn="l" defTabSz="967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04" b="0" i="0" u="none" strike="noStrike" kern="1200" cap="none" spc="0" normalizeH="0" baseline="0" noProof="0">
              <a:ln>
                <a:noFill/>
              </a:ln>
              <a:solidFill>
                <a:srgbClr val="ED523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4"/>
          <p:cNvSpPr/>
          <p:nvPr/>
        </p:nvSpPr>
        <p:spPr>
          <a:xfrm>
            <a:off x="1122232" y="275292"/>
            <a:ext cx="10996247" cy="446909"/>
          </a:xfrm>
          <a:custGeom>
            <a:avLst/>
            <a:gdLst/>
            <a:ahLst/>
            <a:cxnLst/>
            <a:rect l="l" t="t" r="r" b="b"/>
            <a:pathLst>
              <a:path w="9635490" h="746760">
                <a:moveTo>
                  <a:pt x="9635382" y="0"/>
                </a:moveTo>
                <a:lnTo>
                  <a:pt x="0" y="0"/>
                </a:lnTo>
                <a:lnTo>
                  <a:pt x="904855" y="744354"/>
                </a:lnTo>
                <a:lnTo>
                  <a:pt x="9635382" y="746522"/>
                </a:lnTo>
                <a:lnTo>
                  <a:pt x="9635382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0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bject 5"/>
          <p:cNvSpPr/>
          <p:nvPr/>
        </p:nvSpPr>
        <p:spPr>
          <a:xfrm>
            <a:off x="0" y="0"/>
            <a:ext cx="1195754" cy="480262"/>
          </a:xfrm>
          <a:custGeom>
            <a:avLst/>
            <a:gdLst/>
            <a:ahLst/>
            <a:cxnLst/>
            <a:rect l="l" t="t" r="r" b="b"/>
            <a:pathLst>
              <a:path w="1056640" h="454025">
                <a:moveTo>
                  <a:pt x="507743" y="0"/>
                </a:moveTo>
                <a:lnTo>
                  <a:pt x="0" y="1197"/>
                </a:lnTo>
                <a:lnTo>
                  <a:pt x="0" y="453595"/>
                </a:lnTo>
                <a:lnTo>
                  <a:pt x="1056614" y="453595"/>
                </a:lnTo>
                <a:lnTo>
                  <a:pt x="507743" y="0"/>
                </a:lnTo>
                <a:close/>
              </a:path>
            </a:pathLst>
          </a:custGeom>
          <a:solidFill>
            <a:srgbClr val="C2C5BE"/>
          </a:solidFill>
          <a:ln>
            <a:solidFill>
              <a:srgbClr val="C2C5BE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0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bject 7"/>
          <p:cNvSpPr txBox="1"/>
          <p:nvPr/>
        </p:nvSpPr>
        <p:spPr>
          <a:xfrm>
            <a:off x="1512622" y="17565"/>
            <a:ext cx="10311721" cy="264534"/>
          </a:xfrm>
          <a:prstGeom prst="rect">
            <a:avLst/>
          </a:prstGeom>
        </p:spPr>
        <p:txBody>
          <a:bodyPr vert="horz" wrap="square" lIns="0" tIns="18136" rIns="0" bIns="0" rtlCol="0">
            <a:spAutoFit/>
          </a:bodyPr>
          <a:lstStyle/>
          <a:p>
            <a:pPr marL="13434" marR="0" lvl="0" indent="0" algn="l" defTabSz="457200" rtl="0" eaLnBrk="1" fontAlgn="auto" latinLnBrk="0" hangingPunct="1">
              <a:lnSpc>
                <a:spcPct val="100000"/>
              </a:lnSpc>
              <a:spcBef>
                <a:spcPts val="14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42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ИНВЕСТИЦИОНН</a:t>
            </a:r>
            <a:r>
              <a:rPr kumimoji="0" lang="ru-RU" sz="1600" b="1" i="0" u="none" strike="noStrike" kern="1200" cap="none" spc="42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АЯ</a:t>
            </a:r>
            <a:r>
              <a:rPr kumimoji="0" lang="ru-RU" sz="1600" b="1" i="0" u="none" strike="noStrike" kern="1200" cap="none" spc="42" normalizeH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ПЛОЩАДКА ДЛЯ РАЗМЕЩЕНИЯ ОБЪЕКТОВ РЕКРЕАЦИИ И ТУРИЗМА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1" name="Text Box 65"/>
          <p:cNvSpPr txBox="1">
            <a:spLocks noChangeArrowheads="1"/>
          </p:cNvSpPr>
          <p:nvPr/>
        </p:nvSpPr>
        <p:spPr bwMode="auto">
          <a:xfrm>
            <a:off x="2477934" y="366632"/>
            <a:ext cx="8381099" cy="299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40365" rIns="0" bIns="0">
            <a:spAutoFit/>
          </a:bodyPr>
          <a:lstStyle>
            <a:lvl1pPr marL="12700"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1pPr>
            <a:lvl2pPr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2pPr>
            <a:lvl3pPr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3pPr>
            <a:lvl4pPr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4pPr>
            <a:lvl5pPr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9pPr>
          </a:lstStyle>
          <a:p>
            <a:pPr marL="13434" algn="ctr" defTabSz="967252">
              <a:lnSpc>
                <a:spcPts val="2156"/>
              </a:lnSpc>
              <a:spcBef>
                <a:spcPts val="317"/>
              </a:spcBef>
              <a:buSzPct val="100000"/>
              <a:tabLst>
                <a:tab pos="13434" algn="l"/>
                <a:tab pos="486985" algn="l"/>
                <a:tab pos="962215" algn="l"/>
                <a:tab pos="1437444" algn="l"/>
                <a:tab pos="1912675" algn="l"/>
                <a:tab pos="2387904" algn="l"/>
                <a:tab pos="2863135" algn="l"/>
                <a:tab pos="3338364" algn="l"/>
                <a:tab pos="3813594" algn="l"/>
                <a:tab pos="4288824" algn="l"/>
                <a:tab pos="4764054" algn="l"/>
                <a:tab pos="5239283" algn="l"/>
                <a:tab pos="5714514" algn="l"/>
                <a:tab pos="6189743" algn="l"/>
                <a:tab pos="6664974" algn="l"/>
                <a:tab pos="7140203" algn="l"/>
                <a:tab pos="7615433" algn="l"/>
                <a:tab pos="8090663" algn="l"/>
                <a:tab pos="8565893" algn="l"/>
                <a:tab pos="9041122" algn="l"/>
                <a:tab pos="9516353" algn="l"/>
              </a:tabLst>
              <a:defRPr/>
            </a:pPr>
            <a:r>
              <a:rPr lang="ru-RU" altLang="ru-RU" sz="1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КУРГАНСКАЯ ОБЛАСТЬ, </a:t>
            </a:r>
            <a:r>
              <a:rPr lang="ru-RU" altLang="ru-RU" sz="16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Петуховский</a:t>
            </a:r>
            <a:r>
              <a:rPr lang="ru-RU" altLang="ru-RU" sz="1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район, с Новое </a:t>
            </a:r>
            <a:r>
              <a:rPr lang="ru-RU" altLang="ru-RU" sz="16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Ильинское</a:t>
            </a:r>
            <a:endParaRPr lang="ru-RU" altLang="ru-RU" sz="1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158379" y="3678105"/>
            <a:ext cx="6960100" cy="1724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8843" marR="1531483" indent="-228600">
              <a:lnSpc>
                <a:spcPct val="102200"/>
              </a:lnSpc>
              <a:buClr>
                <a:schemeClr val="accent5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endParaRPr lang="ru-RU" sz="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r>
              <a:rPr lang="ru-RU" sz="800" spc="-1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Предоставление земельного участка в аренду без проведения торгов в целях реализации масштабных инвестиционных проектов с последующим правом выкупа;</a:t>
            </a: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endParaRPr lang="ru-RU" sz="800" spc="-1" dirty="0">
              <a:solidFill>
                <a:srgbClr val="000000"/>
              </a:solidFill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r>
              <a:rPr lang="ru-RU" sz="800" spc="-1" dirty="0" smtClean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Субсидирование </a:t>
            </a:r>
            <a:r>
              <a:rPr lang="ru-RU" sz="800" spc="-1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лизинга оборудования до 50%, но не более 50 </a:t>
            </a:r>
            <a:r>
              <a:rPr lang="ru-RU" sz="800" spc="-1" dirty="0" err="1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млн.руб</a:t>
            </a:r>
            <a:r>
              <a:rPr lang="ru-RU" sz="800" spc="-1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.; </a:t>
            </a: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endParaRPr lang="ru-RU" sz="800" spc="-1" dirty="0">
              <a:solidFill>
                <a:srgbClr val="000000"/>
              </a:solidFill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r>
              <a:rPr lang="ru-RU" sz="800" spc="-1" dirty="0" err="1" smtClean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Грантовая</a:t>
            </a:r>
            <a:r>
              <a:rPr lang="ru-RU" sz="800" spc="-1" dirty="0" smtClean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 поддержка;</a:t>
            </a:r>
            <a:endParaRPr lang="ru-RU" sz="800" spc="-1" dirty="0">
              <a:solidFill>
                <a:srgbClr val="000000"/>
              </a:solidFill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endParaRPr lang="ru-RU" sz="800" spc="-1" dirty="0">
              <a:solidFill>
                <a:srgbClr val="000000"/>
              </a:solidFill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r>
              <a:rPr lang="ru-RU" sz="800" spc="-1" dirty="0" smtClean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Льготные </a:t>
            </a:r>
            <a:r>
              <a:rPr lang="ru-RU" sz="800" spc="-1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кредиты, лизинг;</a:t>
            </a: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endParaRPr lang="ru-RU" sz="800" spc="-1" dirty="0">
              <a:solidFill>
                <a:srgbClr val="000000"/>
              </a:solidFill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r>
              <a:rPr lang="ru-RU" sz="800" spc="-1" dirty="0" err="1" smtClean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Микрозаймы</a:t>
            </a:r>
            <a:r>
              <a:rPr lang="ru-RU" sz="800" spc="-1" dirty="0" smtClean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 </a:t>
            </a:r>
            <a:r>
              <a:rPr lang="ru-RU" sz="800" spc="-1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Фонда микрофинансирования Курганской области, до 5 </a:t>
            </a:r>
            <a:r>
              <a:rPr lang="ru-RU" sz="800" spc="-1" dirty="0" err="1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млн.руб</a:t>
            </a:r>
            <a:r>
              <a:rPr lang="ru-RU" sz="800" spc="-1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. под 0,1% годовых.</a:t>
            </a: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endParaRPr lang="ru-RU" sz="800" spc="-1" dirty="0">
              <a:solidFill>
                <a:srgbClr val="000000"/>
              </a:solidFill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  <a:p>
            <a:pPr marL="438843" marR="1531483" indent="-228600">
              <a:lnSpc>
                <a:spcPct val="102200"/>
              </a:lnSpc>
              <a:buClr>
                <a:schemeClr val="accent5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endParaRPr lang="ru-RU" sz="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4716522"/>
              </p:ext>
            </p:extLst>
          </p:nvPr>
        </p:nvGraphicFramePr>
        <p:xfrm>
          <a:off x="105939" y="807574"/>
          <a:ext cx="5142336" cy="5412249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143695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70537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553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Площадь площадки 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icrosoft YaHei" pitchFamily="2"/>
                          <a:cs typeface="Arial" panose="020B0604020202020204" pitchFamily="34" charset="0"/>
                        </a:rPr>
                        <a:t>31 787 кв. м</a:t>
                      </a:r>
                    </a:p>
                  </a:txBody>
                  <a:tcPr marL="8255" marR="8255" marT="8255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39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Кадастровый номер участка/квартала  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45:14:011501:759</a:t>
                      </a:r>
                    </a:p>
                  </a:txBody>
                  <a:tcPr marL="8255" marR="8255" marT="8255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373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Собственник </a:t>
                      </a:r>
                      <a:endParaRPr lang="ru-RU" sz="8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kern="1200" dirty="0" smtClean="0">
                          <a:latin typeface="Arial" panose="020B0604020202020204" pitchFamily="34" charset="0"/>
                          <a:ea typeface="Liberation Sans" pitchFamily="34"/>
                          <a:cs typeface="Arial" panose="020B0604020202020204" pitchFamily="34" charset="0"/>
                        </a:rPr>
                        <a:t>земельный участок, государственная собственность на который не разграничена</a:t>
                      </a:r>
                    </a:p>
                  </a:txBody>
                  <a:tcPr marL="8255" marR="8255" marT="8255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59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Категория земель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kern="1200" dirty="0" smtClean="0">
                          <a:latin typeface="Arial" panose="020B0604020202020204" pitchFamily="34" charset="0"/>
                          <a:ea typeface="Microsoft YaHei" pitchFamily="2"/>
                          <a:cs typeface="Arial" panose="020B0604020202020204" pitchFamily="34" charset="0"/>
                        </a:rPr>
                        <a:t>Земли населенных пунктов</a:t>
                      </a:r>
                    </a:p>
                  </a:txBody>
                  <a:tcPr marL="8255" marR="8255" marT="8255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025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Основные виды разрешенного использования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Туристическое обслуживание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895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Электроснабжение</a:t>
                      </a:r>
                      <a:endParaRPr lang="ru-RU" sz="8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kern="1200" dirty="0" smtClean="0">
                          <a:latin typeface="Arial" panose="020B0604020202020204" pitchFamily="34" charset="0"/>
                          <a:ea typeface="Liberation Sans" pitchFamily="34"/>
                          <a:cs typeface="Arial" panose="020B0604020202020204" pitchFamily="34" charset="0"/>
                        </a:rPr>
                        <a:t>Возможно подключение к ВЛ-0,4 кВт проходит вблизи земельного участка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ru-RU" sz="800" b="0" i="0" u="none" strike="noStrike" kern="1200" dirty="0" smtClean="0">
                        <a:latin typeface="Arial" panose="020B0604020202020204" pitchFamily="34" charset="0"/>
                        <a:ea typeface="Liberation Sans" pitchFamily="34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549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Газоснабжение 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Отсутствует</a:t>
                      </a:r>
                      <a:r>
                        <a:rPr lang="ru-RU" sz="8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(газификация планируется в 2024г.)</a:t>
                      </a:r>
                      <a:endParaRPr lang="ru-RU" sz="8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523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Водоснабжение 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Возможность организации артезианской скважины. Участок находится в линзе</a:t>
                      </a:r>
                      <a:r>
                        <a:rPr lang="ru-RU" sz="8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пресных вод. </a:t>
                      </a:r>
                      <a:endParaRPr lang="ru-RU" sz="8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5971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Водоотведение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4" marB="0" horzOverflow="overflow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Необходимо предусмотреть</a:t>
                      </a:r>
                      <a:r>
                        <a:rPr lang="ru-RU" sz="8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систему водоотведения с использованием септика</a:t>
                      </a:r>
                      <a:endParaRPr lang="ru-RU" sz="8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5253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Подъездные пути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обеспечены грунтовым покрытием</a:t>
                      </a:r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8113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Механизм предоставления инвестиционной площадки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8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1) Предоставление земельного участка в аренду без проведения торгов в целях</a:t>
                      </a:r>
                      <a:r>
                        <a:rPr lang="ru-RU" sz="800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реализации масштабных инвестиционных проектов</a:t>
                      </a:r>
                      <a:r>
                        <a:rPr lang="ru-RU" sz="800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 последующим правом выкупа;</a:t>
                      </a: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8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2)Аукцион по аренде/собственности земельных участков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extLst>
                  <a:ext uri="{0D108BD9-81ED-4DB2-BD59-A6C34878D82A}">
                    <a16:rowId xmlns="" xmlns:a16="http://schemas.microsoft.com/office/drawing/2014/main" val="656639587"/>
                  </a:ext>
                </a:extLst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1" y="734314"/>
            <a:ext cx="3355478" cy="312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734314"/>
            <a:ext cx="3429000" cy="312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9121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/>
          <p:nvPr/>
        </p:nvSpPr>
        <p:spPr>
          <a:xfrm>
            <a:off x="0" y="21195"/>
            <a:ext cx="4955869" cy="713118"/>
          </a:xfrm>
          <a:custGeom>
            <a:avLst/>
            <a:gdLst/>
            <a:ahLst/>
            <a:cxnLst/>
            <a:rect l="l" t="t" r="r" b="b"/>
            <a:pathLst>
              <a:path w="4775200" h="1216025">
                <a:moveTo>
                  <a:pt x="783162" y="0"/>
                </a:moveTo>
                <a:lnTo>
                  <a:pt x="464165" y="1771"/>
                </a:lnTo>
                <a:lnTo>
                  <a:pt x="0" y="288671"/>
                </a:lnTo>
                <a:lnTo>
                  <a:pt x="0" y="519810"/>
                </a:lnTo>
                <a:lnTo>
                  <a:pt x="829003" y="1215918"/>
                </a:lnTo>
                <a:lnTo>
                  <a:pt x="4774971" y="1201813"/>
                </a:lnTo>
                <a:lnTo>
                  <a:pt x="1663091" y="731625"/>
                </a:lnTo>
                <a:lnTo>
                  <a:pt x="783162" y="0"/>
                </a:lnTo>
                <a:close/>
              </a:path>
            </a:pathLst>
          </a:custGeom>
          <a:solidFill>
            <a:srgbClr val="52A138"/>
          </a:solidFill>
          <a:ln>
            <a:solidFill>
              <a:srgbClr val="52A138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0" tIns="0" rIns="0" bIns="0" rtlCol="0"/>
          <a:lstStyle/>
          <a:p>
            <a:pPr marL="0" marR="0" lvl="0" indent="0" algn="l" defTabSz="967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04" b="0" i="0" u="none" strike="noStrike" kern="1200" cap="none" spc="0" normalizeH="0" baseline="0" noProof="0">
              <a:ln>
                <a:noFill/>
              </a:ln>
              <a:solidFill>
                <a:srgbClr val="ED523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4"/>
          <p:cNvSpPr/>
          <p:nvPr/>
        </p:nvSpPr>
        <p:spPr>
          <a:xfrm>
            <a:off x="1122232" y="275292"/>
            <a:ext cx="10996247" cy="446909"/>
          </a:xfrm>
          <a:custGeom>
            <a:avLst/>
            <a:gdLst/>
            <a:ahLst/>
            <a:cxnLst/>
            <a:rect l="l" t="t" r="r" b="b"/>
            <a:pathLst>
              <a:path w="9635490" h="746760">
                <a:moveTo>
                  <a:pt x="9635382" y="0"/>
                </a:moveTo>
                <a:lnTo>
                  <a:pt x="0" y="0"/>
                </a:lnTo>
                <a:lnTo>
                  <a:pt x="904855" y="744354"/>
                </a:lnTo>
                <a:lnTo>
                  <a:pt x="9635382" y="746522"/>
                </a:lnTo>
                <a:lnTo>
                  <a:pt x="9635382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0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bject 5"/>
          <p:cNvSpPr/>
          <p:nvPr/>
        </p:nvSpPr>
        <p:spPr>
          <a:xfrm>
            <a:off x="0" y="0"/>
            <a:ext cx="1195754" cy="480262"/>
          </a:xfrm>
          <a:custGeom>
            <a:avLst/>
            <a:gdLst/>
            <a:ahLst/>
            <a:cxnLst/>
            <a:rect l="l" t="t" r="r" b="b"/>
            <a:pathLst>
              <a:path w="1056640" h="454025">
                <a:moveTo>
                  <a:pt x="507743" y="0"/>
                </a:moveTo>
                <a:lnTo>
                  <a:pt x="0" y="1197"/>
                </a:lnTo>
                <a:lnTo>
                  <a:pt x="0" y="453595"/>
                </a:lnTo>
                <a:lnTo>
                  <a:pt x="1056614" y="453595"/>
                </a:lnTo>
                <a:lnTo>
                  <a:pt x="507743" y="0"/>
                </a:lnTo>
                <a:close/>
              </a:path>
            </a:pathLst>
          </a:custGeom>
          <a:solidFill>
            <a:srgbClr val="C2C5BE"/>
          </a:solidFill>
          <a:ln>
            <a:solidFill>
              <a:srgbClr val="C2C5BE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0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bject 7"/>
          <p:cNvSpPr txBox="1"/>
          <p:nvPr/>
        </p:nvSpPr>
        <p:spPr>
          <a:xfrm>
            <a:off x="1512622" y="17565"/>
            <a:ext cx="10311721" cy="264534"/>
          </a:xfrm>
          <a:prstGeom prst="rect">
            <a:avLst/>
          </a:prstGeom>
        </p:spPr>
        <p:txBody>
          <a:bodyPr vert="horz" wrap="square" lIns="0" tIns="18136" rIns="0" bIns="0" rtlCol="0">
            <a:spAutoFit/>
          </a:bodyPr>
          <a:lstStyle/>
          <a:p>
            <a:pPr marL="13434" marR="0" lvl="0" indent="0" algn="l" defTabSz="457200" rtl="0" eaLnBrk="1" fontAlgn="auto" latinLnBrk="0" hangingPunct="1">
              <a:lnSpc>
                <a:spcPct val="100000"/>
              </a:lnSpc>
              <a:spcBef>
                <a:spcPts val="14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42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ИНВЕСТИЦИОНН</a:t>
            </a:r>
            <a:r>
              <a:rPr kumimoji="0" lang="ru-RU" sz="1600" b="1" i="0" u="none" strike="noStrike" kern="1200" cap="none" spc="42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АЯ</a:t>
            </a:r>
            <a:r>
              <a:rPr kumimoji="0" lang="ru-RU" sz="1600" b="1" i="0" u="none" strike="noStrike" kern="1200" cap="none" spc="42" normalizeH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ПЛОЩАДКА ДЛЯ РАЗМЕЩЕНИЯ ПРОМЫШЛЕННОГО ПРОИЗВОДСТВА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1" name="Text Box 65"/>
          <p:cNvSpPr txBox="1">
            <a:spLocks noChangeArrowheads="1"/>
          </p:cNvSpPr>
          <p:nvPr/>
        </p:nvSpPr>
        <p:spPr bwMode="auto">
          <a:xfrm>
            <a:off x="2477934" y="366632"/>
            <a:ext cx="8381099" cy="299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40365" rIns="0" bIns="0">
            <a:spAutoFit/>
          </a:bodyPr>
          <a:lstStyle>
            <a:lvl1pPr marL="12700"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1pPr>
            <a:lvl2pPr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2pPr>
            <a:lvl3pPr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3pPr>
            <a:lvl4pPr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4pPr>
            <a:lvl5pPr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9pPr>
          </a:lstStyle>
          <a:p>
            <a:pPr marL="13434" algn="ctr" defTabSz="967252">
              <a:lnSpc>
                <a:spcPts val="2156"/>
              </a:lnSpc>
              <a:spcBef>
                <a:spcPts val="317"/>
              </a:spcBef>
              <a:buSzPct val="100000"/>
              <a:tabLst>
                <a:tab pos="13434" algn="l"/>
                <a:tab pos="486985" algn="l"/>
                <a:tab pos="962215" algn="l"/>
                <a:tab pos="1437444" algn="l"/>
                <a:tab pos="1912675" algn="l"/>
                <a:tab pos="2387904" algn="l"/>
                <a:tab pos="2863135" algn="l"/>
                <a:tab pos="3338364" algn="l"/>
                <a:tab pos="3813594" algn="l"/>
                <a:tab pos="4288824" algn="l"/>
                <a:tab pos="4764054" algn="l"/>
                <a:tab pos="5239283" algn="l"/>
                <a:tab pos="5714514" algn="l"/>
                <a:tab pos="6189743" algn="l"/>
                <a:tab pos="6664974" algn="l"/>
                <a:tab pos="7140203" algn="l"/>
                <a:tab pos="7615433" algn="l"/>
                <a:tab pos="8090663" algn="l"/>
                <a:tab pos="8565893" algn="l"/>
                <a:tab pos="9041122" algn="l"/>
                <a:tab pos="9516353" algn="l"/>
              </a:tabLst>
              <a:defRPr/>
            </a:pPr>
            <a:r>
              <a:rPr lang="ru-RU" altLang="ru-RU" sz="1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КУРГАНСКАЯ ОБЛАСТЬ, г. Петухово, ул. Береговая, д.4,4а</a:t>
            </a:r>
            <a:endParaRPr lang="ru-RU" altLang="ru-RU" sz="1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158379" y="3678105"/>
            <a:ext cx="6960100" cy="1222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8843" marR="1531483" indent="-228600">
              <a:lnSpc>
                <a:spcPct val="102200"/>
              </a:lnSpc>
              <a:buClr>
                <a:schemeClr val="accent5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endParaRPr lang="ru-RU" sz="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r>
              <a:rPr lang="ru-RU" sz="800" spc="-1" dirty="0" smtClean="0">
                <a:latin typeface="Arial" panose="020B0604020202020204" pitchFamily="34" charset="0"/>
                <a:cs typeface="Arial" panose="020B0604020202020204" pitchFamily="34" charset="0"/>
              </a:rPr>
              <a:t>Субсидирование </a:t>
            </a:r>
            <a:r>
              <a:rPr lang="ru-RU" sz="800" spc="-1" dirty="0">
                <a:latin typeface="Arial" panose="020B0604020202020204" pitchFamily="34" charset="0"/>
                <a:cs typeface="Arial" panose="020B0604020202020204" pitchFamily="34" charset="0"/>
              </a:rPr>
              <a:t>лизинга оборудования до 50%, но не более 50 </a:t>
            </a:r>
            <a:r>
              <a:rPr lang="ru-RU" sz="800" spc="-1" dirty="0" err="1">
                <a:latin typeface="Arial" panose="020B0604020202020204" pitchFamily="34" charset="0"/>
                <a:cs typeface="Arial" panose="020B0604020202020204" pitchFamily="34" charset="0"/>
              </a:rPr>
              <a:t>млн.руб</a:t>
            </a:r>
            <a:r>
              <a:rPr lang="ru-RU" sz="800" spc="-1" dirty="0">
                <a:latin typeface="Arial" panose="020B0604020202020204" pitchFamily="34" charset="0"/>
                <a:cs typeface="Arial" panose="020B0604020202020204" pitchFamily="34" charset="0"/>
              </a:rPr>
              <a:t>.; </a:t>
            </a: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endParaRPr lang="ru-RU" sz="800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r>
              <a:rPr lang="ru-RU" sz="800" spc="-1" dirty="0" smtClean="0">
                <a:latin typeface="Arial" panose="020B0604020202020204" pitchFamily="34" charset="0"/>
                <a:cs typeface="Arial" panose="020B0604020202020204" pitchFamily="34" charset="0"/>
              </a:rPr>
              <a:t>Льготные </a:t>
            </a:r>
            <a:r>
              <a:rPr lang="ru-RU" sz="800" spc="-1" dirty="0">
                <a:latin typeface="Arial" panose="020B0604020202020204" pitchFamily="34" charset="0"/>
                <a:cs typeface="Arial" panose="020B0604020202020204" pitchFamily="34" charset="0"/>
              </a:rPr>
              <a:t>кредиты, лизинг;</a:t>
            </a: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endParaRPr lang="ru-RU" sz="800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r>
              <a:rPr lang="ru-RU" sz="800" spc="-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Cубсидия</a:t>
            </a:r>
            <a:r>
              <a:rPr lang="ru-RU" sz="800" spc="-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spc="-1" dirty="0">
                <a:latin typeface="Arial" panose="020B0604020202020204" pitchFamily="34" charset="0"/>
                <a:cs typeface="Arial" panose="020B0604020202020204" pitchFamily="34" charset="0"/>
              </a:rPr>
              <a:t>на возмещение части затрат по кредитам в легкой промышленности;</a:t>
            </a: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endParaRPr lang="ru-RU" sz="800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r>
              <a:rPr lang="ru-RU" sz="800" spc="-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Микрозаймы</a:t>
            </a:r>
            <a:r>
              <a:rPr lang="ru-RU" sz="800" spc="-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spc="-1" dirty="0">
                <a:latin typeface="Arial" panose="020B0604020202020204" pitchFamily="34" charset="0"/>
                <a:cs typeface="Arial" panose="020B0604020202020204" pitchFamily="34" charset="0"/>
              </a:rPr>
              <a:t>Фонда микрофинансирования Курганской области, до 5 млн. руб. под 0,1% годовых. 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8843" marR="1531483" indent="-228600">
              <a:lnSpc>
                <a:spcPct val="102200"/>
              </a:lnSpc>
              <a:buClr>
                <a:schemeClr val="accent5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endParaRPr lang="ru-RU" sz="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0998962"/>
              </p:ext>
            </p:extLst>
          </p:nvPr>
        </p:nvGraphicFramePr>
        <p:xfrm>
          <a:off x="105939" y="807574"/>
          <a:ext cx="5212382" cy="6134380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145653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7558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268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Площадь площадки 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icrosoft YaHei" pitchFamily="2"/>
                          <a:cs typeface="Arial" panose="020B0604020202020204" pitchFamily="34" charset="0"/>
                        </a:rPr>
                        <a:t>4341 </a:t>
                      </a:r>
                      <a:r>
                        <a:rPr lang="ru-RU" sz="800" b="0" i="0" u="none" strike="noStrike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icrosoft YaHei" pitchFamily="2"/>
                          <a:cs typeface="Arial" panose="020B0604020202020204" pitchFamily="34" charset="0"/>
                        </a:rPr>
                        <a:t>кв.м</a:t>
                      </a:r>
                      <a:r>
                        <a:rPr lang="ru-RU" sz="8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icrosoft YaHei" pitchFamily="2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8255" marR="8255" marT="8255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44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Кадастровый номер участка/квартала  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45:14:020207:85 — 2467</a:t>
                      </a:r>
                    </a:p>
                    <a:p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45:14:020207:124 - 1874</a:t>
                      </a:r>
                    </a:p>
                  </a:txBody>
                  <a:tcPr marL="8255" marR="8255" marT="8255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843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Собственник </a:t>
                      </a:r>
                      <a:endParaRPr lang="ru-RU" sz="8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kern="1200" dirty="0" smtClean="0">
                          <a:latin typeface="Arial" panose="020B0604020202020204" pitchFamily="34" charset="0"/>
                          <a:ea typeface="Liberation Sans" pitchFamily="34"/>
                          <a:cs typeface="Arial" panose="020B0604020202020204" pitchFamily="34" charset="0"/>
                        </a:rPr>
                        <a:t>Частная собственность – ИП</a:t>
                      </a:r>
                      <a:r>
                        <a:rPr lang="ru-RU" sz="800" b="0" i="0" u="none" strike="noStrike" kern="1200" baseline="0" dirty="0" smtClean="0">
                          <a:latin typeface="Arial" panose="020B0604020202020204" pitchFamily="34" charset="0"/>
                          <a:ea typeface="Liberation Sans" pitchFamily="34"/>
                          <a:cs typeface="Arial" panose="020B0604020202020204" pitchFamily="34" charset="0"/>
                        </a:rPr>
                        <a:t> Филкова Татьяна Степановна</a:t>
                      </a:r>
                      <a:endParaRPr lang="ru-RU" sz="800" b="0" i="0" u="none" strike="noStrike" kern="1200" dirty="0" smtClean="0">
                        <a:latin typeface="Arial" panose="020B0604020202020204" pitchFamily="34" charset="0"/>
                        <a:ea typeface="Liberation Sans" pitchFamily="34"/>
                        <a:cs typeface="Arial" panose="020B0604020202020204" pitchFamily="34" charset="0"/>
                      </a:endParaRPr>
                    </a:p>
                  </a:txBody>
                  <a:tcPr marL="8255" marR="8255" marT="8255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30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Arial" panose="020B0604020202020204" pitchFamily="34" charset="0"/>
                          <a:ea typeface="PT Astra Serif" pitchFamily="18" charset="-52"/>
                          <a:cs typeface="Arial" panose="020B0604020202020204" pitchFamily="34" charset="0"/>
                        </a:rPr>
                        <a:t>Стоимость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kern="1200" dirty="0" smtClean="0">
                          <a:latin typeface="Arial" panose="020B0604020202020204" pitchFamily="34" charset="0"/>
                          <a:ea typeface="Microsoft YaHei" pitchFamily="2"/>
                          <a:cs typeface="Arial" panose="020B0604020202020204" pitchFamily="34" charset="0"/>
                        </a:rPr>
                        <a:t>По согласованию с собственником</a:t>
                      </a:r>
                    </a:p>
                  </a:txBody>
                  <a:tcPr marL="8255" marR="8255" marT="8255" marB="0">
                    <a:noFill/>
                  </a:tcPr>
                </a:tc>
              </a:tr>
              <a:tr h="3429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Категория земель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kern="1200" dirty="0" smtClean="0">
                          <a:latin typeface="Arial" panose="020B0604020202020204" pitchFamily="34" charset="0"/>
                          <a:ea typeface="Microsoft YaHei" pitchFamily="2"/>
                          <a:cs typeface="Arial" panose="020B0604020202020204" pitchFamily="34" charset="0"/>
                        </a:rPr>
                        <a:t>Земли населенных пунктов</a:t>
                      </a:r>
                    </a:p>
                  </a:txBody>
                  <a:tcPr marL="8255" marR="8255" marT="8255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242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Основные виды разрешенного использования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-промышленные предприятия и коммунально-складские организации 4-5 класса;</a:t>
                      </a:r>
                    </a:p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объекты технического и инженерного обеспечения предприятий;</a:t>
                      </a:r>
                    </a:p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научные, проектные и конструкторские организации, включая лаборатории биологического профиля или индустриальных технологий;</a:t>
                      </a:r>
                    </a:p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канализационные очистные сооружения;</a:t>
                      </a:r>
                    </a:p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оптовые магазины по реализации готовой продукции;</a:t>
                      </a:r>
                    </a:p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предприятия автосервиса;</a:t>
                      </a:r>
                    </a:p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административно-хозяйственные, деловые и общественные учреждения и организации локального, городского и внегородского значения;</a:t>
                      </a:r>
                    </a:p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офисы и представительства;</a:t>
                      </a:r>
                    </a:p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многофункциональные деловые и обслуживающие здания;</a:t>
                      </a:r>
                    </a:p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пункты первой медицинской помощи;</a:t>
                      </a:r>
                    </a:p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пожарные депо;</a:t>
                      </a:r>
                    </a:p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логистические центры;</a:t>
                      </a:r>
                    </a:p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отделения, участковые пункты милиции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182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Электроснабжение</a:t>
                      </a:r>
                      <a:endParaRPr lang="ru-RU" sz="8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800" b="0" i="0" u="none" strike="noStrike" kern="1200" dirty="0" smtClean="0">
                          <a:latin typeface="Arial" panose="020B0604020202020204" pitchFamily="34" charset="0"/>
                          <a:ea typeface="Liberation Sans" pitchFamily="34"/>
                          <a:cs typeface="Arial" panose="020B0604020202020204" pitchFamily="34" charset="0"/>
                        </a:rPr>
                        <a:t>Возможность подключения</a:t>
                      </a:r>
                      <a:r>
                        <a:rPr lang="ru-RU" sz="800" b="0" i="0" u="none" strike="noStrike" kern="1200" baseline="0" dirty="0" smtClean="0">
                          <a:latin typeface="Arial" panose="020B0604020202020204" pitchFamily="34" charset="0"/>
                          <a:ea typeface="Liberation Sans" pitchFamily="34"/>
                          <a:cs typeface="Arial" panose="020B0604020202020204" pitchFamily="34" charset="0"/>
                        </a:rPr>
                        <a:t> к </a:t>
                      </a:r>
                      <a:r>
                        <a:rPr lang="ru-RU" sz="800" b="0" i="0" u="none" strike="noStrike" kern="1200" dirty="0" smtClean="0">
                          <a:latin typeface="Arial" panose="020B0604020202020204" pitchFamily="34" charset="0"/>
                          <a:ea typeface="Liberation Sans" pitchFamily="34"/>
                          <a:cs typeface="Arial" panose="020B0604020202020204" pitchFamily="34" charset="0"/>
                        </a:rPr>
                        <a:t>ВЛ-0,4 кВт (проходит вблизи земельного участка)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042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Газоснабжение 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Отсутствует</a:t>
                      </a:r>
                      <a:r>
                        <a:rPr lang="ru-RU" sz="8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(газификация планируется в 2024г.)</a:t>
                      </a:r>
                      <a:endParaRPr lang="ru-RU" sz="8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018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Водоснабжение 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kern="1200" dirty="0" smtClean="0">
                          <a:ln>
                            <a:noFill/>
                          </a:ln>
                          <a:latin typeface="Arial" panose="020B0604020202020204" pitchFamily="34" charset="0"/>
                          <a:ea typeface="Andale Sans UI" pitchFamily="2"/>
                          <a:cs typeface="Arial" panose="020B0604020202020204" pitchFamily="34" charset="0"/>
                        </a:rPr>
                        <a:t>Возможность подключения к центральному водоснабжению. Действующий водопровод проходит вблизи</a:t>
                      </a:r>
                      <a:r>
                        <a:rPr lang="ru-RU" sz="800" b="0" i="0" u="none" strike="noStrike" kern="1200" baseline="0" dirty="0" smtClean="0">
                          <a:ln>
                            <a:noFill/>
                          </a:ln>
                          <a:latin typeface="Arial" panose="020B0604020202020204" pitchFamily="34" charset="0"/>
                          <a:ea typeface="Andale Sans UI" pitchFamily="2"/>
                          <a:cs typeface="Arial" panose="020B0604020202020204" pitchFamily="34" charset="0"/>
                        </a:rPr>
                        <a:t> участка.</a:t>
                      </a:r>
                      <a:endParaRPr lang="ru-RU" sz="800" b="0" i="0" u="none" strike="noStrike" kern="1200" dirty="0" smtClean="0">
                        <a:ln>
                          <a:noFill/>
                        </a:ln>
                        <a:latin typeface="Arial" panose="020B0604020202020204" pitchFamily="34" charset="0"/>
                        <a:ea typeface="Andale Sans UI" pitchFamily="2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53060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Водоотведение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4" marB="0" horzOverflow="overflow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Необходимо предусмотреть систему водоотведения с использованием септика</a:t>
                      </a:r>
                    </a:p>
                  </a:txBody>
                  <a:tcPr marL="8255" marR="8255" marT="8254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668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Подъездные пути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Обеспечены асфальтовым и грунтовым покрытием. Расстояние до ЖД  путей 500м.</a:t>
                      </a:r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7208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Механизм предоставления инвестиционной площадки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8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Ежегодная арендная плата или цена выкупа  – по согласованию с собственником.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extLst>
                  <a:ext uri="{0D108BD9-81ED-4DB2-BD59-A6C34878D82A}">
                    <a16:rowId xmlns="" xmlns:a16="http://schemas.microsoft.com/office/drawing/2014/main" val="656639587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939" y="833305"/>
            <a:ext cx="3478212" cy="284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833305"/>
            <a:ext cx="3298328" cy="284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56368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/>
          <p:nvPr/>
        </p:nvSpPr>
        <p:spPr>
          <a:xfrm>
            <a:off x="0" y="21195"/>
            <a:ext cx="4955869" cy="713118"/>
          </a:xfrm>
          <a:custGeom>
            <a:avLst/>
            <a:gdLst/>
            <a:ahLst/>
            <a:cxnLst/>
            <a:rect l="l" t="t" r="r" b="b"/>
            <a:pathLst>
              <a:path w="4775200" h="1216025">
                <a:moveTo>
                  <a:pt x="783162" y="0"/>
                </a:moveTo>
                <a:lnTo>
                  <a:pt x="464165" y="1771"/>
                </a:lnTo>
                <a:lnTo>
                  <a:pt x="0" y="288671"/>
                </a:lnTo>
                <a:lnTo>
                  <a:pt x="0" y="519810"/>
                </a:lnTo>
                <a:lnTo>
                  <a:pt x="829003" y="1215918"/>
                </a:lnTo>
                <a:lnTo>
                  <a:pt x="4774971" y="1201813"/>
                </a:lnTo>
                <a:lnTo>
                  <a:pt x="1663091" y="731625"/>
                </a:lnTo>
                <a:lnTo>
                  <a:pt x="783162" y="0"/>
                </a:lnTo>
                <a:close/>
              </a:path>
            </a:pathLst>
          </a:custGeom>
          <a:solidFill>
            <a:srgbClr val="52A138"/>
          </a:solidFill>
          <a:ln>
            <a:solidFill>
              <a:srgbClr val="52A138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0" tIns="0" rIns="0" bIns="0" rtlCol="0"/>
          <a:lstStyle/>
          <a:p>
            <a:pPr marL="0" marR="0" lvl="0" indent="0" algn="l" defTabSz="967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04" b="0" i="0" u="none" strike="noStrike" kern="1200" cap="none" spc="0" normalizeH="0" baseline="0" noProof="0">
              <a:ln>
                <a:noFill/>
              </a:ln>
              <a:solidFill>
                <a:srgbClr val="ED523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4"/>
          <p:cNvSpPr/>
          <p:nvPr/>
        </p:nvSpPr>
        <p:spPr>
          <a:xfrm>
            <a:off x="1122232" y="275292"/>
            <a:ext cx="10996247" cy="446909"/>
          </a:xfrm>
          <a:custGeom>
            <a:avLst/>
            <a:gdLst/>
            <a:ahLst/>
            <a:cxnLst/>
            <a:rect l="l" t="t" r="r" b="b"/>
            <a:pathLst>
              <a:path w="9635490" h="746760">
                <a:moveTo>
                  <a:pt x="9635382" y="0"/>
                </a:moveTo>
                <a:lnTo>
                  <a:pt x="0" y="0"/>
                </a:lnTo>
                <a:lnTo>
                  <a:pt x="904855" y="744354"/>
                </a:lnTo>
                <a:lnTo>
                  <a:pt x="9635382" y="746522"/>
                </a:lnTo>
                <a:lnTo>
                  <a:pt x="9635382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0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bject 5"/>
          <p:cNvSpPr/>
          <p:nvPr/>
        </p:nvSpPr>
        <p:spPr>
          <a:xfrm>
            <a:off x="0" y="0"/>
            <a:ext cx="1195754" cy="480262"/>
          </a:xfrm>
          <a:custGeom>
            <a:avLst/>
            <a:gdLst/>
            <a:ahLst/>
            <a:cxnLst/>
            <a:rect l="l" t="t" r="r" b="b"/>
            <a:pathLst>
              <a:path w="1056640" h="454025">
                <a:moveTo>
                  <a:pt x="507743" y="0"/>
                </a:moveTo>
                <a:lnTo>
                  <a:pt x="0" y="1197"/>
                </a:lnTo>
                <a:lnTo>
                  <a:pt x="0" y="453595"/>
                </a:lnTo>
                <a:lnTo>
                  <a:pt x="1056614" y="453595"/>
                </a:lnTo>
                <a:lnTo>
                  <a:pt x="507743" y="0"/>
                </a:lnTo>
                <a:close/>
              </a:path>
            </a:pathLst>
          </a:custGeom>
          <a:solidFill>
            <a:srgbClr val="C2C5BE"/>
          </a:solidFill>
          <a:ln>
            <a:solidFill>
              <a:srgbClr val="C2C5BE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0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bject 7"/>
          <p:cNvSpPr txBox="1"/>
          <p:nvPr/>
        </p:nvSpPr>
        <p:spPr>
          <a:xfrm>
            <a:off x="1512622" y="17565"/>
            <a:ext cx="10311721" cy="264534"/>
          </a:xfrm>
          <a:prstGeom prst="rect">
            <a:avLst/>
          </a:prstGeom>
        </p:spPr>
        <p:txBody>
          <a:bodyPr vert="horz" wrap="square" lIns="0" tIns="18136" rIns="0" bIns="0" rtlCol="0">
            <a:spAutoFit/>
          </a:bodyPr>
          <a:lstStyle/>
          <a:p>
            <a:pPr marL="13434" marR="0" lvl="0" indent="0" algn="l" defTabSz="457200" rtl="0" eaLnBrk="1" fontAlgn="auto" latinLnBrk="0" hangingPunct="1">
              <a:lnSpc>
                <a:spcPct val="100000"/>
              </a:lnSpc>
              <a:spcBef>
                <a:spcPts val="14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42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ИНВЕСТИЦИОНН</a:t>
            </a:r>
            <a:r>
              <a:rPr kumimoji="0" lang="ru-RU" sz="1600" b="1" i="0" u="none" strike="noStrike" kern="1200" cap="none" spc="42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АЯ</a:t>
            </a:r>
            <a:r>
              <a:rPr kumimoji="0" lang="ru-RU" sz="1600" b="1" i="0" u="none" strike="noStrike" kern="1200" cap="none" spc="42" normalizeH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ПЛОЩАДКА ДЛЯ РАЗМЕЩЕНИЯ ОБЪЕКТОВ РЕКРЕАЦИИ И ТУРИЗМА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1" name="Text Box 65"/>
          <p:cNvSpPr txBox="1">
            <a:spLocks noChangeArrowheads="1"/>
          </p:cNvSpPr>
          <p:nvPr/>
        </p:nvSpPr>
        <p:spPr bwMode="auto">
          <a:xfrm>
            <a:off x="2477934" y="366632"/>
            <a:ext cx="8381099" cy="299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40365" rIns="0" bIns="0">
            <a:spAutoFit/>
          </a:bodyPr>
          <a:lstStyle>
            <a:lvl1pPr marL="12700"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1pPr>
            <a:lvl2pPr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2pPr>
            <a:lvl3pPr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3pPr>
            <a:lvl4pPr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4pPr>
            <a:lvl5pPr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9pPr>
          </a:lstStyle>
          <a:p>
            <a:pPr marL="13434" algn="ctr" defTabSz="967252">
              <a:lnSpc>
                <a:spcPts val="2156"/>
              </a:lnSpc>
              <a:spcBef>
                <a:spcPts val="317"/>
              </a:spcBef>
              <a:buSzPct val="100000"/>
              <a:tabLst>
                <a:tab pos="13434" algn="l"/>
                <a:tab pos="486985" algn="l"/>
                <a:tab pos="962215" algn="l"/>
                <a:tab pos="1437444" algn="l"/>
                <a:tab pos="1912675" algn="l"/>
                <a:tab pos="2387904" algn="l"/>
                <a:tab pos="2863135" algn="l"/>
                <a:tab pos="3338364" algn="l"/>
                <a:tab pos="3813594" algn="l"/>
                <a:tab pos="4288824" algn="l"/>
                <a:tab pos="4764054" algn="l"/>
                <a:tab pos="5239283" algn="l"/>
                <a:tab pos="5714514" algn="l"/>
                <a:tab pos="6189743" algn="l"/>
                <a:tab pos="6664974" algn="l"/>
                <a:tab pos="7140203" algn="l"/>
                <a:tab pos="7615433" algn="l"/>
                <a:tab pos="8090663" algn="l"/>
                <a:tab pos="8565893" algn="l"/>
                <a:tab pos="9041122" algn="l"/>
                <a:tab pos="9516353" algn="l"/>
              </a:tabLst>
              <a:defRPr/>
            </a:pPr>
            <a:r>
              <a:rPr lang="ru-RU" altLang="ru-RU" sz="1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КУРГАНСКАЯ ОБЛАСТЬ, </a:t>
            </a:r>
            <a:r>
              <a:rPr lang="ru-RU" altLang="ru-RU" sz="16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Петуховский</a:t>
            </a:r>
            <a:r>
              <a:rPr lang="ru-RU" altLang="ru-RU" sz="1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район, с Новое </a:t>
            </a:r>
            <a:r>
              <a:rPr lang="ru-RU" altLang="ru-RU" sz="16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Ильинское</a:t>
            </a:r>
            <a:endParaRPr lang="ru-RU" altLang="ru-RU" sz="1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158379" y="3678105"/>
            <a:ext cx="6960100" cy="1724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8843" marR="1531483" indent="-228600">
              <a:lnSpc>
                <a:spcPct val="102200"/>
              </a:lnSpc>
              <a:buClr>
                <a:schemeClr val="accent5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endParaRPr lang="ru-RU" sz="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r>
              <a:rPr lang="ru-RU" sz="800" spc="-1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Предоставление земельного участка в аренду без проведения торгов в целях реализации масштабных инвестиционных проектов с последующим правом выкупа;</a:t>
            </a: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endParaRPr lang="ru-RU" sz="800" spc="-1" dirty="0">
              <a:solidFill>
                <a:srgbClr val="000000"/>
              </a:solidFill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r>
              <a:rPr lang="ru-RU" sz="800" spc="-1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Субсидирование лизинга оборудования до 50%, но не более 50 </a:t>
            </a:r>
            <a:r>
              <a:rPr lang="ru-RU" sz="800" spc="-1" dirty="0" err="1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млн.руб</a:t>
            </a:r>
            <a:r>
              <a:rPr lang="ru-RU" sz="800" spc="-1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.; </a:t>
            </a: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endParaRPr lang="ru-RU" sz="800" spc="-1" dirty="0">
              <a:solidFill>
                <a:srgbClr val="000000"/>
              </a:solidFill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r>
              <a:rPr lang="ru-RU" sz="800" spc="-1" dirty="0" err="1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Грантовая</a:t>
            </a:r>
            <a:r>
              <a:rPr lang="ru-RU" sz="800" spc="-1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 поддержка;</a:t>
            </a: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endParaRPr lang="ru-RU" sz="800" spc="-1" dirty="0">
              <a:solidFill>
                <a:srgbClr val="000000"/>
              </a:solidFill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r>
              <a:rPr lang="ru-RU" sz="800" spc="-1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Льготные кредиты, лизинг;</a:t>
            </a: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endParaRPr lang="ru-RU" sz="800" spc="-1" dirty="0">
              <a:solidFill>
                <a:srgbClr val="000000"/>
              </a:solidFill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r>
              <a:rPr lang="ru-RU" sz="800" spc="-1" dirty="0" err="1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Микрозаймы</a:t>
            </a:r>
            <a:r>
              <a:rPr lang="ru-RU" sz="800" spc="-1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 Фонда микрофинансирования Курганской области, до 5 </a:t>
            </a:r>
            <a:r>
              <a:rPr lang="ru-RU" sz="800" spc="-1" dirty="0" err="1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млн.руб</a:t>
            </a:r>
            <a:r>
              <a:rPr lang="ru-RU" sz="800" spc="-1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. под 0,1% годовых.</a:t>
            </a: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endParaRPr lang="ru-RU" sz="800" spc="-1" dirty="0">
              <a:solidFill>
                <a:srgbClr val="000000"/>
              </a:solidFill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  <a:p>
            <a:pPr marL="438843" marR="1531483" indent="-228600">
              <a:lnSpc>
                <a:spcPct val="102200"/>
              </a:lnSpc>
              <a:buClr>
                <a:schemeClr val="accent5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endParaRPr lang="ru-RU" sz="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0410771"/>
              </p:ext>
            </p:extLst>
          </p:nvPr>
        </p:nvGraphicFramePr>
        <p:xfrm>
          <a:off x="105939" y="807574"/>
          <a:ext cx="5142336" cy="5412249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143695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70537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553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Площадь площадки 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icrosoft YaHei" pitchFamily="2"/>
                          <a:cs typeface="Arial" panose="020B0604020202020204" pitchFamily="34" charset="0"/>
                        </a:rPr>
                        <a:t>30000 кв. м</a:t>
                      </a:r>
                    </a:p>
                  </a:txBody>
                  <a:tcPr marL="8255" marR="8255" marT="8255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39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Кадастровый номер участка/квартала  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45:14:011501:761</a:t>
                      </a:r>
                    </a:p>
                  </a:txBody>
                  <a:tcPr marL="8255" marR="8255" marT="8255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373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Собственник </a:t>
                      </a:r>
                      <a:endParaRPr lang="ru-RU" sz="8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kern="1200" dirty="0" smtClean="0">
                          <a:latin typeface="Arial" panose="020B0604020202020204" pitchFamily="34" charset="0"/>
                          <a:ea typeface="Liberation Sans" pitchFamily="34"/>
                          <a:cs typeface="Arial" panose="020B0604020202020204" pitchFamily="34" charset="0"/>
                        </a:rPr>
                        <a:t>земельный участок, государственная собственность на который не разграничена</a:t>
                      </a:r>
                    </a:p>
                  </a:txBody>
                  <a:tcPr marL="8255" marR="8255" marT="8255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59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Категория земель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kern="1200" dirty="0" smtClean="0">
                          <a:latin typeface="Arial" panose="020B0604020202020204" pitchFamily="34" charset="0"/>
                          <a:ea typeface="Microsoft YaHei" pitchFamily="2"/>
                          <a:cs typeface="Arial" panose="020B0604020202020204" pitchFamily="34" charset="0"/>
                        </a:rPr>
                        <a:t>Земли населенных пунктов</a:t>
                      </a:r>
                    </a:p>
                  </a:txBody>
                  <a:tcPr marL="8255" marR="8255" marT="8255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025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Основные виды разрешенного использования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размещения туристических баз, стационарных и палаточных туристско-оздоровительных лагерей, домов рыболова и охотника, детских туристических станций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895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Электроснабжение</a:t>
                      </a:r>
                      <a:endParaRPr lang="ru-RU" sz="8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kern="1200" dirty="0" smtClean="0">
                          <a:latin typeface="Arial" panose="020B0604020202020204" pitchFamily="34" charset="0"/>
                          <a:ea typeface="Liberation Sans" pitchFamily="34"/>
                          <a:cs typeface="Arial" panose="020B0604020202020204" pitchFamily="34" charset="0"/>
                        </a:rPr>
                        <a:t>Возможно подключение к ВЛ-0,4 кВт проходит вблизи земельного участка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ru-RU" sz="800" b="0" i="0" u="none" strike="noStrike" kern="1200" dirty="0" smtClean="0">
                        <a:latin typeface="Arial" panose="020B0604020202020204" pitchFamily="34" charset="0"/>
                        <a:ea typeface="Liberation Sans" pitchFamily="34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549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Газоснабжение 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Отсутствует</a:t>
                      </a:r>
                      <a:r>
                        <a:rPr lang="ru-RU" sz="8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(газификация планируется в 2024г.)</a:t>
                      </a:r>
                      <a:endParaRPr lang="ru-RU" sz="8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523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Водоснабжение 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Возможность организации артезианской скважины. Участок находится в линзе</a:t>
                      </a:r>
                      <a:r>
                        <a:rPr lang="ru-RU" sz="8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пресных вод. </a:t>
                      </a:r>
                      <a:endParaRPr lang="ru-RU" sz="8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5971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Водоотведение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4" marB="0" horzOverflow="overflow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Необходимо предусмотреть</a:t>
                      </a:r>
                      <a:r>
                        <a:rPr lang="ru-RU" sz="8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систему водоотведения с использованием септика</a:t>
                      </a:r>
                      <a:endParaRPr lang="ru-RU" sz="8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5253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Подъездные пути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обеспечены грунтовым покрытием</a:t>
                      </a:r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8113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Механизм предоставления инвестиционной площадки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8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1) Предоставление земельного участка в аренду без проведения торгов в целях</a:t>
                      </a:r>
                      <a:r>
                        <a:rPr lang="ru-RU" sz="800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реализации масштабных инвестиционных проектов</a:t>
                      </a:r>
                      <a:r>
                        <a:rPr lang="ru-RU" sz="800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 последующим правом выкупа;</a:t>
                      </a: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8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2)Аукцион по аренде/собственности земельных участков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extLst>
                  <a:ext uri="{0D108BD9-81ED-4DB2-BD59-A6C34878D82A}">
                    <a16:rowId xmlns="" xmlns:a16="http://schemas.microsoft.com/office/drawing/2014/main" val="656639587"/>
                  </a:ext>
                </a:extLst>
              </a:tr>
            </a:tbl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1" y="722201"/>
            <a:ext cx="3395661" cy="313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088" y="734313"/>
            <a:ext cx="3490913" cy="312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1255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/>
          <p:nvPr/>
        </p:nvSpPr>
        <p:spPr>
          <a:xfrm>
            <a:off x="0" y="21195"/>
            <a:ext cx="4955869" cy="713118"/>
          </a:xfrm>
          <a:custGeom>
            <a:avLst/>
            <a:gdLst/>
            <a:ahLst/>
            <a:cxnLst/>
            <a:rect l="l" t="t" r="r" b="b"/>
            <a:pathLst>
              <a:path w="4775200" h="1216025">
                <a:moveTo>
                  <a:pt x="783162" y="0"/>
                </a:moveTo>
                <a:lnTo>
                  <a:pt x="464165" y="1771"/>
                </a:lnTo>
                <a:lnTo>
                  <a:pt x="0" y="288671"/>
                </a:lnTo>
                <a:lnTo>
                  <a:pt x="0" y="519810"/>
                </a:lnTo>
                <a:lnTo>
                  <a:pt x="829003" y="1215918"/>
                </a:lnTo>
                <a:lnTo>
                  <a:pt x="4774971" y="1201813"/>
                </a:lnTo>
                <a:lnTo>
                  <a:pt x="1663091" y="731625"/>
                </a:lnTo>
                <a:lnTo>
                  <a:pt x="783162" y="0"/>
                </a:lnTo>
                <a:close/>
              </a:path>
            </a:pathLst>
          </a:custGeom>
          <a:solidFill>
            <a:srgbClr val="52A138"/>
          </a:solidFill>
          <a:ln>
            <a:solidFill>
              <a:srgbClr val="52A138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0" tIns="0" rIns="0" bIns="0" rtlCol="0"/>
          <a:lstStyle/>
          <a:p>
            <a:pPr marL="0" marR="0" lvl="0" indent="0" algn="l" defTabSz="967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04" b="0" i="0" u="none" strike="noStrike" kern="1200" cap="none" spc="0" normalizeH="0" baseline="0" noProof="0">
              <a:ln>
                <a:noFill/>
              </a:ln>
              <a:solidFill>
                <a:srgbClr val="ED523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4"/>
          <p:cNvSpPr/>
          <p:nvPr/>
        </p:nvSpPr>
        <p:spPr>
          <a:xfrm>
            <a:off x="1122232" y="275292"/>
            <a:ext cx="10996247" cy="446909"/>
          </a:xfrm>
          <a:custGeom>
            <a:avLst/>
            <a:gdLst/>
            <a:ahLst/>
            <a:cxnLst/>
            <a:rect l="l" t="t" r="r" b="b"/>
            <a:pathLst>
              <a:path w="9635490" h="746760">
                <a:moveTo>
                  <a:pt x="9635382" y="0"/>
                </a:moveTo>
                <a:lnTo>
                  <a:pt x="0" y="0"/>
                </a:lnTo>
                <a:lnTo>
                  <a:pt x="904855" y="744354"/>
                </a:lnTo>
                <a:lnTo>
                  <a:pt x="9635382" y="746522"/>
                </a:lnTo>
                <a:lnTo>
                  <a:pt x="9635382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0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bject 5"/>
          <p:cNvSpPr/>
          <p:nvPr/>
        </p:nvSpPr>
        <p:spPr>
          <a:xfrm>
            <a:off x="0" y="0"/>
            <a:ext cx="1195754" cy="480262"/>
          </a:xfrm>
          <a:custGeom>
            <a:avLst/>
            <a:gdLst/>
            <a:ahLst/>
            <a:cxnLst/>
            <a:rect l="l" t="t" r="r" b="b"/>
            <a:pathLst>
              <a:path w="1056640" h="454025">
                <a:moveTo>
                  <a:pt x="507743" y="0"/>
                </a:moveTo>
                <a:lnTo>
                  <a:pt x="0" y="1197"/>
                </a:lnTo>
                <a:lnTo>
                  <a:pt x="0" y="453595"/>
                </a:lnTo>
                <a:lnTo>
                  <a:pt x="1056614" y="453595"/>
                </a:lnTo>
                <a:lnTo>
                  <a:pt x="507743" y="0"/>
                </a:lnTo>
                <a:close/>
              </a:path>
            </a:pathLst>
          </a:custGeom>
          <a:solidFill>
            <a:srgbClr val="C2C5BE"/>
          </a:solidFill>
          <a:ln>
            <a:solidFill>
              <a:srgbClr val="C2C5BE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0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bject 7"/>
          <p:cNvSpPr txBox="1"/>
          <p:nvPr/>
        </p:nvSpPr>
        <p:spPr>
          <a:xfrm>
            <a:off x="1512622" y="17565"/>
            <a:ext cx="10311721" cy="264534"/>
          </a:xfrm>
          <a:prstGeom prst="rect">
            <a:avLst/>
          </a:prstGeom>
        </p:spPr>
        <p:txBody>
          <a:bodyPr vert="horz" wrap="square" lIns="0" tIns="18136" rIns="0" bIns="0" rtlCol="0">
            <a:spAutoFit/>
          </a:bodyPr>
          <a:lstStyle/>
          <a:p>
            <a:pPr marL="13434" marR="0" lvl="0" indent="0" algn="l" defTabSz="457200" rtl="0" eaLnBrk="1" fontAlgn="auto" latinLnBrk="0" hangingPunct="1">
              <a:lnSpc>
                <a:spcPct val="100000"/>
              </a:lnSpc>
              <a:spcBef>
                <a:spcPts val="14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42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ИНВЕСТИЦИОНН</a:t>
            </a:r>
            <a:r>
              <a:rPr kumimoji="0" lang="ru-RU" sz="1600" b="1" i="0" u="none" strike="noStrike" kern="1200" cap="none" spc="42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АЯ</a:t>
            </a:r>
            <a:r>
              <a:rPr kumimoji="0" lang="ru-RU" sz="1600" b="1" i="0" u="none" strike="noStrike" kern="1200" cap="none" spc="42" normalizeH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ПЛОЩАДКА ДЛЯ РАЗМЕЩЕНИЯ ОБЪЕКТОВ РЕКРЕАЦИИ И ТУРИЗМА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1" name="Text Box 65"/>
          <p:cNvSpPr txBox="1">
            <a:spLocks noChangeArrowheads="1"/>
          </p:cNvSpPr>
          <p:nvPr/>
        </p:nvSpPr>
        <p:spPr bwMode="auto">
          <a:xfrm>
            <a:off x="2477934" y="366632"/>
            <a:ext cx="8381099" cy="299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40365" rIns="0" bIns="0">
            <a:spAutoFit/>
          </a:bodyPr>
          <a:lstStyle>
            <a:lvl1pPr marL="12700"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1pPr>
            <a:lvl2pPr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2pPr>
            <a:lvl3pPr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3pPr>
            <a:lvl4pPr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4pPr>
            <a:lvl5pPr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9pPr>
          </a:lstStyle>
          <a:p>
            <a:pPr marL="13434" algn="ctr" defTabSz="967252">
              <a:lnSpc>
                <a:spcPts val="2156"/>
              </a:lnSpc>
              <a:spcBef>
                <a:spcPts val="317"/>
              </a:spcBef>
              <a:buSzPct val="100000"/>
              <a:tabLst>
                <a:tab pos="13434" algn="l"/>
                <a:tab pos="486985" algn="l"/>
                <a:tab pos="962215" algn="l"/>
                <a:tab pos="1437444" algn="l"/>
                <a:tab pos="1912675" algn="l"/>
                <a:tab pos="2387904" algn="l"/>
                <a:tab pos="2863135" algn="l"/>
                <a:tab pos="3338364" algn="l"/>
                <a:tab pos="3813594" algn="l"/>
                <a:tab pos="4288824" algn="l"/>
                <a:tab pos="4764054" algn="l"/>
                <a:tab pos="5239283" algn="l"/>
                <a:tab pos="5714514" algn="l"/>
                <a:tab pos="6189743" algn="l"/>
                <a:tab pos="6664974" algn="l"/>
                <a:tab pos="7140203" algn="l"/>
                <a:tab pos="7615433" algn="l"/>
                <a:tab pos="8090663" algn="l"/>
                <a:tab pos="8565893" algn="l"/>
                <a:tab pos="9041122" algn="l"/>
                <a:tab pos="9516353" algn="l"/>
              </a:tabLst>
              <a:defRPr/>
            </a:pPr>
            <a:r>
              <a:rPr lang="ru-RU" altLang="ru-RU" sz="1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КУРГАНСКАЯ ОБЛАСТЬ, </a:t>
            </a:r>
            <a:r>
              <a:rPr lang="ru-RU" altLang="ru-RU" sz="16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Петуховский</a:t>
            </a:r>
            <a:r>
              <a:rPr lang="ru-RU" altLang="ru-RU" sz="1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район, с Новое </a:t>
            </a:r>
            <a:r>
              <a:rPr lang="ru-RU" altLang="ru-RU" sz="16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Ильинское</a:t>
            </a:r>
            <a:endParaRPr lang="ru-RU" altLang="ru-RU" sz="1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158379" y="3678105"/>
            <a:ext cx="6960100" cy="18499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8843" marR="1531483" indent="-228600">
              <a:lnSpc>
                <a:spcPct val="102200"/>
              </a:lnSpc>
              <a:buClr>
                <a:schemeClr val="accent5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endParaRPr lang="ru-RU" sz="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r>
              <a:rPr lang="ru-RU" sz="800" spc="-1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Предоставление земельного участка в аренду без проведения торгов в целях реализации масштабных инвестиционных проектов с последующим правом выкупа;</a:t>
            </a: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endParaRPr lang="ru-RU" sz="800" spc="-1" dirty="0">
              <a:solidFill>
                <a:srgbClr val="000000"/>
              </a:solidFill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r>
              <a:rPr lang="ru-RU" sz="800" spc="-1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Субсидирование лизинга оборудования до 50%, но не более 50 </a:t>
            </a:r>
            <a:r>
              <a:rPr lang="ru-RU" sz="800" spc="-1" dirty="0" err="1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млн.руб</a:t>
            </a:r>
            <a:r>
              <a:rPr lang="ru-RU" sz="800" spc="-1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.; </a:t>
            </a: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endParaRPr lang="ru-RU" sz="800" spc="-1" dirty="0">
              <a:solidFill>
                <a:srgbClr val="000000"/>
              </a:solidFill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r>
              <a:rPr lang="ru-RU" sz="800" spc="-1" dirty="0" err="1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Грантовая</a:t>
            </a:r>
            <a:r>
              <a:rPr lang="ru-RU" sz="800" spc="-1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 поддержка;</a:t>
            </a: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endParaRPr lang="ru-RU" sz="800" spc="-1" dirty="0">
              <a:solidFill>
                <a:srgbClr val="000000"/>
              </a:solidFill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r>
              <a:rPr lang="ru-RU" sz="800" spc="-1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Льготные кредиты, лизинг;</a:t>
            </a: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endParaRPr lang="ru-RU" sz="800" spc="-1" dirty="0">
              <a:solidFill>
                <a:srgbClr val="000000"/>
              </a:solidFill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r>
              <a:rPr lang="ru-RU" sz="800" spc="-1" dirty="0" err="1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Микрозаймы</a:t>
            </a:r>
            <a:r>
              <a:rPr lang="ru-RU" sz="800" spc="-1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 Фонда микрофинансирования Курганской области, до 5 </a:t>
            </a:r>
            <a:r>
              <a:rPr lang="ru-RU" sz="800" spc="-1" dirty="0" err="1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млн.руб</a:t>
            </a:r>
            <a:r>
              <a:rPr lang="ru-RU" sz="800" spc="-1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. под 0,1% годовых.</a:t>
            </a: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endParaRPr lang="ru-RU" sz="800" spc="-1" dirty="0">
              <a:solidFill>
                <a:srgbClr val="000000"/>
              </a:solidFill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  <a:p>
            <a:pPr marL="438843" marR="1531483" indent="-228600">
              <a:lnSpc>
                <a:spcPct val="102200"/>
              </a:lnSpc>
              <a:buClr>
                <a:schemeClr val="accent5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8843" marR="1531483" indent="-228600">
              <a:lnSpc>
                <a:spcPct val="102200"/>
              </a:lnSpc>
              <a:buClr>
                <a:schemeClr val="accent5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endParaRPr lang="ru-RU" sz="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6152790"/>
              </p:ext>
            </p:extLst>
          </p:nvPr>
        </p:nvGraphicFramePr>
        <p:xfrm>
          <a:off x="105939" y="807574"/>
          <a:ext cx="5142336" cy="5412249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143695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70537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553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Площадь площадки 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icrosoft YaHei" pitchFamily="2"/>
                          <a:cs typeface="Arial" panose="020B0604020202020204" pitchFamily="34" charset="0"/>
                        </a:rPr>
                        <a:t>30000 кв. м</a:t>
                      </a:r>
                    </a:p>
                  </a:txBody>
                  <a:tcPr marL="8255" marR="8255" marT="8255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39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Кадастровый номер участка/квартала  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45:14:011501:762</a:t>
                      </a:r>
                    </a:p>
                  </a:txBody>
                  <a:tcPr marL="8255" marR="8255" marT="8255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373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Собственник </a:t>
                      </a:r>
                      <a:endParaRPr lang="ru-RU" sz="8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kern="1200" dirty="0" smtClean="0">
                          <a:latin typeface="Arial" panose="020B0604020202020204" pitchFamily="34" charset="0"/>
                          <a:ea typeface="Liberation Sans" pitchFamily="34"/>
                          <a:cs typeface="Arial" panose="020B0604020202020204" pitchFamily="34" charset="0"/>
                        </a:rPr>
                        <a:t>земельный участок, государственная собственность на который не разграничена</a:t>
                      </a:r>
                    </a:p>
                  </a:txBody>
                  <a:tcPr marL="8255" marR="8255" marT="8255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59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Категория земель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kern="1200" dirty="0" smtClean="0">
                          <a:latin typeface="Arial" panose="020B0604020202020204" pitchFamily="34" charset="0"/>
                          <a:ea typeface="Microsoft YaHei" pitchFamily="2"/>
                          <a:cs typeface="Arial" panose="020B0604020202020204" pitchFamily="34" charset="0"/>
                        </a:rPr>
                        <a:t>Земли населенных пунктов</a:t>
                      </a:r>
                    </a:p>
                  </a:txBody>
                  <a:tcPr marL="8255" marR="8255" marT="8255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025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Основные виды разрешенного использования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размещения туристических баз, стационарных и палаточных туристско-оздоровительных лагерей, домов рыболова и охотника, детских туристических станций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895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Электроснабжение</a:t>
                      </a:r>
                      <a:endParaRPr lang="ru-RU" sz="8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kern="1200" dirty="0" smtClean="0">
                          <a:latin typeface="Arial" panose="020B0604020202020204" pitchFamily="34" charset="0"/>
                          <a:ea typeface="Liberation Sans" pitchFamily="34"/>
                          <a:cs typeface="Arial" panose="020B0604020202020204" pitchFamily="34" charset="0"/>
                        </a:rPr>
                        <a:t>Возможно подключение к ВЛ-0,4 кВт проходит вблизи земельного участка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ru-RU" sz="800" b="0" i="0" u="none" strike="noStrike" kern="1200" dirty="0" smtClean="0">
                        <a:latin typeface="Arial" panose="020B0604020202020204" pitchFamily="34" charset="0"/>
                        <a:ea typeface="Liberation Sans" pitchFamily="34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549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Газоснабжение 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Отсутствует</a:t>
                      </a:r>
                      <a:r>
                        <a:rPr lang="ru-RU" sz="8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(газификация планируется в 2024г.)</a:t>
                      </a:r>
                      <a:endParaRPr lang="ru-RU" sz="8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523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Водоснабжение 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Возможность организации артезианской скважины. Участок находится в линзе</a:t>
                      </a:r>
                      <a:r>
                        <a:rPr lang="ru-RU" sz="8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пресных вод. </a:t>
                      </a:r>
                      <a:endParaRPr lang="ru-RU" sz="8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5971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Водоотведение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4" marB="0" horzOverflow="overflow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Необходимо предусмотреть</a:t>
                      </a:r>
                      <a:r>
                        <a:rPr lang="ru-RU" sz="8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систему водоотведения с использованием септика</a:t>
                      </a:r>
                      <a:endParaRPr lang="ru-RU" sz="8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5253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Подъездные пути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обеспечены грунтовым покрытием</a:t>
                      </a:r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8113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Механизм предоставления инвестиционной площадки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8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1) Предоставление земельного участка в аренду без проведения торгов в целях</a:t>
                      </a:r>
                      <a:r>
                        <a:rPr lang="ru-RU" sz="800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реализации масштабных инвестиционных проектов</a:t>
                      </a:r>
                      <a:r>
                        <a:rPr lang="ru-RU" sz="800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 последующим правом выкупа;</a:t>
                      </a: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8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2)Аукцион по аренде/собственности земельных участков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extLst>
                  <a:ext uri="{0D108BD9-81ED-4DB2-BD59-A6C34878D82A}">
                    <a16:rowId xmlns="" xmlns:a16="http://schemas.microsoft.com/office/drawing/2014/main" val="656639587"/>
                  </a:ext>
                </a:extLst>
              </a:tr>
            </a:tbl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8429" y="734314"/>
            <a:ext cx="3480050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039" y="734313"/>
            <a:ext cx="3385390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70589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/>
          <p:nvPr/>
        </p:nvSpPr>
        <p:spPr>
          <a:xfrm>
            <a:off x="0" y="21195"/>
            <a:ext cx="4955869" cy="713118"/>
          </a:xfrm>
          <a:custGeom>
            <a:avLst/>
            <a:gdLst/>
            <a:ahLst/>
            <a:cxnLst/>
            <a:rect l="l" t="t" r="r" b="b"/>
            <a:pathLst>
              <a:path w="4775200" h="1216025">
                <a:moveTo>
                  <a:pt x="783162" y="0"/>
                </a:moveTo>
                <a:lnTo>
                  <a:pt x="464165" y="1771"/>
                </a:lnTo>
                <a:lnTo>
                  <a:pt x="0" y="288671"/>
                </a:lnTo>
                <a:lnTo>
                  <a:pt x="0" y="519810"/>
                </a:lnTo>
                <a:lnTo>
                  <a:pt x="829003" y="1215918"/>
                </a:lnTo>
                <a:lnTo>
                  <a:pt x="4774971" y="1201813"/>
                </a:lnTo>
                <a:lnTo>
                  <a:pt x="1663091" y="731625"/>
                </a:lnTo>
                <a:lnTo>
                  <a:pt x="783162" y="0"/>
                </a:lnTo>
                <a:close/>
              </a:path>
            </a:pathLst>
          </a:custGeom>
          <a:solidFill>
            <a:srgbClr val="52A138"/>
          </a:solidFill>
          <a:ln>
            <a:solidFill>
              <a:srgbClr val="52A138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0" tIns="0" rIns="0" bIns="0" rtlCol="0"/>
          <a:lstStyle/>
          <a:p>
            <a:pPr marL="0" marR="0" lvl="0" indent="0" algn="l" defTabSz="967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04" b="0" i="0" u="none" strike="noStrike" kern="1200" cap="none" spc="0" normalizeH="0" baseline="0" noProof="0">
              <a:ln>
                <a:noFill/>
              </a:ln>
              <a:solidFill>
                <a:srgbClr val="ED523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4"/>
          <p:cNvSpPr/>
          <p:nvPr/>
        </p:nvSpPr>
        <p:spPr>
          <a:xfrm>
            <a:off x="1122232" y="275292"/>
            <a:ext cx="10996247" cy="446909"/>
          </a:xfrm>
          <a:custGeom>
            <a:avLst/>
            <a:gdLst/>
            <a:ahLst/>
            <a:cxnLst/>
            <a:rect l="l" t="t" r="r" b="b"/>
            <a:pathLst>
              <a:path w="9635490" h="746760">
                <a:moveTo>
                  <a:pt x="9635382" y="0"/>
                </a:moveTo>
                <a:lnTo>
                  <a:pt x="0" y="0"/>
                </a:lnTo>
                <a:lnTo>
                  <a:pt x="904855" y="744354"/>
                </a:lnTo>
                <a:lnTo>
                  <a:pt x="9635382" y="746522"/>
                </a:lnTo>
                <a:lnTo>
                  <a:pt x="9635382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0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bject 5"/>
          <p:cNvSpPr/>
          <p:nvPr/>
        </p:nvSpPr>
        <p:spPr>
          <a:xfrm>
            <a:off x="0" y="0"/>
            <a:ext cx="1195754" cy="480262"/>
          </a:xfrm>
          <a:custGeom>
            <a:avLst/>
            <a:gdLst/>
            <a:ahLst/>
            <a:cxnLst/>
            <a:rect l="l" t="t" r="r" b="b"/>
            <a:pathLst>
              <a:path w="1056640" h="454025">
                <a:moveTo>
                  <a:pt x="507743" y="0"/>
                </a:moveTo>
                <a:lnTo>
                  <a:pt x="0" y="1197"/>
                </a:lnTo>
                <a:lnTo>
                  <a:pt x="0" y="453595"/>
                </a:lnTo>
                <a:lnTo>
                  <a:pt x="1056614" y="453595"/>
                </a:lnTo>
                <a:lnTo>
                  <a:pt x="507743" y="0"/>
                </a:lnTo>
                <a:close/>
              </a:path>
            </a:pathLst>
          </a:custGeom>
          <a:solidFill>
            <a:srgbClr val="C2C5BE"/>
          </a:solidFill>
          <a:ln>
            <a:solidFill>
              <a:srgbClr val="C2C5BE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0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bject 7"/>
          <p:cNvSpPr txBox="1"/>
          <p:nvPr/>
        </p:nvSpPr>
        <p:spPr>
          <a:xfrm>
            <a:off x="1512622" y="17565"/>
            <a:ext cx="10311721" cy="264534"/>
          </a:xfrm>
          <a:prstGeom prst="rect">
            <a:avLst/>
          </a:prstGeom>
        </p:spPr>
        <p:txBody>
          <a:bodyPr vert="horz" wrap="square" lIns="0" tIns="18136" rIns="0" bIns="0" rtlCol="0">
            <a:spAutoFit/>
          </a:bodyPr>
          <a:lstStyle/>
          <a:p>
            <a:pPr marL="13434" marR="0" lvl="0" indent="0" algn="l" defTabSz="457200" rtl="0" eaLnBrk="1" fontAlgn="auto" latinLnBrk="0" hangingPunct="1">
              <a:lnSpc>
                <a:spcPct val="100000"/>
              </a:lnSpc>
              <a:spcBef>
                <a:spcPts val="14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42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ИНВЕСТИЦИОНН</a:t>
            </a:r>
            <a:r>
              <a:rPr kumimoji="0" lang="ru-RU" sz="1600" b="1" i="0" u="none" strike="noStrike" kern="1200" cap="none" spc="42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АЯ</a:t>
            </a:r>
            <a:r>
              <a:rPr kumimoji="0" lang="ru-RU" sz="1600" b="1" i="0" u="none" strike="noStrike" kern="1200" cap="none" spc="42" normalizeH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ПЛОЩАДКА ДЛЯ РАЗМЕЩЕНИЯ ОБЪЕКТОВ РЕКРЕАЦИИ И ТУРИЗМА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1" name="Text Box 65"/>
          <p:cNvSpPr txBox="1">
            <a:spLocks noChangeArrowheads="1"/>
          </p:cNvSpPr>
          <p:nvPr/>
        </p:nvSpPr>
        <p:spPr bwMode="auto">
          <a:xfrm>
            <a:off x="2477934" y="366632"/>
            <a:ext cx="8381099" cy="299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40365" rIns="0" bIns="0">
            <a:spAutoFit/>
          </a:bodyPr>
          <a:lstStyle>
            <a:lvl1pPr marL="12700"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1pPr>
            <a:lvl2pPr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2pPr>
            <a:lvl3pPr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3pPr>
            <a:lvl4pPr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4pPr>
            <a:lvl5pPr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9pPr>
          </a:lstStyle>
          <a:p>
            <a:pPr marL="13434" algn="ctr" defTabSz="967252">
              <a:lnSpc>
                <a:spcPts val="2156"/>
              </a:lnSpc>
              <a:spcBef>
                <a:spcPts val="317"/>
              </a:spcBef>
              <a:buSzPct val="100000"/>
              <a:tabLst>
                <a:tab pos="13434" algn="l"/>
                <a:tab pos="486985" algn="l"/>
                <a:tab pos="962215" algn="l"/>
                <a:tab pos="1437444" algn="l"/>
                <a:tab pos="1912675" algn="l"/>
                <a:tab pos="2387904" algn="l"/>
                <a:tab pos="2863135" algn="l"/>
                <a:tab pos="3338364" algn="l"/>
                <a:tab pos="3813594" algn="l"/>
                <a:tab pos="4288824" algn="l"/>
                <a:tab pos="4764054" algn="l"/>
                <a:tab pos="5239283" algn="l"/>
                <a:tab pos="5714514" algn="l"/>
                <a:tab pos="6189743" algn="l"/>
                <a:tab pos="6664974" algn="l"/>
                <a:tab pos="7140203" algn="l"/>
                <a:tab pos="7615433" algn="l"/>
                <a:tab pos="8090663" algn="l"/>
                <a:tab pos="8565893" algn="l"/>
                <a:tab pos="9041122" algn="l"/>
                <a:tab pos="9516353" algn="l"/>
              </a:tabLst>
              <a:defRPr/>
            </a:pPr>
            <a:r>
              <a:rPr lang="ru-RU" altLang="ru-RU" sz="1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КУРГАНСКАЯ ОБЛАСТЬ, </a:t>
            </a:r>
            <a:r>
              <a:rPr lang="ru-RU" altLang="ru-RU" sz="16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Петуховский</a:t>
            </a:r>
            <a:r>
              <a:rPr lang="ru-RU" altLang="ru-RU" sz="1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район, с Новое </a:t>
            </a:r>
            <a:r>
              <a:rPr lang="ru-RU" altLang="ru-RU" sz="16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Ильинское</a:t>
            </a:r>
            <a:endParaRPr lang="ru-RU" altLang="ru-RU" sz="1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158379" y="3678105"/>
            <a:ext cx="6960100" cy="1724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8843" marR="1531483" indent="-228600">
              <a:lnSpc>
                <a:spcPct val="102200"/>
              </a:lnSpc>
              <a:buClr>
                <a:schemeClr val="accent5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endParaRPr lang="ru-RU" sz="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r>
              <a:rPr lang="ru-RU" sz="800" spc="-1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Предоставление земельного участка в аренду без проведения торгов в целях реализации масштабных инвестиционных проектов с последующим правом выкупа;</a:t>
            </a: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endParaRPr lang="ru-RU" sz="800" spc="-1" dirty="0">
              <a:solidFill>
                <a:srgbClr val="000000"/>
              </a:solidFill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r>
              <a:rPr lang="ru-RU" sz="800" spc="-1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Субсидирование лизинга оборудования до 50%, но не более 50 </a:t>
            </a:r>
            <a:r>
              <a:rPr lang="ru-RU" sz="800" spc="-1" dirty="0" err="1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млн.руб</a:t>
            </a:r>
            <a:r>
              <a:rPr lang="ru-RU" sz="800" spc="-1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.; </a:t>
            </a: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endParaRPr lang="ru-RU" sz="800" spc="-1" dirty="0">
              <a:solidFill>
                <a:srgbClr val="000000"/>
              </a:solidFill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r>
              <a:rPr lang="ru-RU" sz="800" spc="-1" dirty="0" err="1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Грантовая</a:t>
            </a:r>
            <a:r>
              <a:rPr lang="ru-RU" sz="800" spc="-1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 поддержка;</a:t>
            </a: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endParaRPr lang="ru-RU" sz="800" spc="-1" dirty="0">
              <a:solidFill>
                <a:srgbClr val="000000"/>
              </a:solidFill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r>
              <a:rPr lang="ru-RU" sz="800" spc="-1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Льготные кредиты, лизинг;</a:t>
            </a: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endParaRPr lang="ru-RU" sz="800" spc="-1" dirty="0">
              <a:solidFill>
                <a:srgbClr val="000000"/>
              </a:solidFill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r>
              <a:rPr lang="ru-RU" sz="800" spc="-1" dirty="0" err="1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Микрозаймы</a:t>
            </a:r>
            <a:r>
              <a:rPr lang="ru-RU" sz="800" spc="-1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 Фонда микрофинансирования Курганской области, до 5 </a:t>
            </a:r>
            <a:r>
              <a:rPr lang="ru-RU" sz="800" spc="-1" dirty="0" err="1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млн.руб</a:t>
            </a:r>
            <a:r>
              <a:rPr lang="ru-RU" sz="800" spc="-1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. под 0,1% годовых.</a:t>
            </a: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endParaRPr lang="ru-RU" sz="800" spc="-1" dirty="0">
              <a:solidFill>
                <a:srgbClr val="000000"/>
              </a:solidFill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  <a:p>
            <a:pPr marL="438843" marR="1531483" indent="-228600">
              <a:lnSpc>
                <a:spcPct val="102200"/>
              </a:lnSpc>
              <a:buClr>
                <a:schemeClr val="accent5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endParaRPr lang="ru-RU" sz="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386741"/>
              </p:ext>
            </p:extLst>
          </p:nvPr>
        </p:nvGraphicFramePr>
        <p:xfrm>
          <a:off x="105939" y="807574"/>
          <a:ext cx="5142336" cy="5412249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143695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70537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553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Площадь площадки 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icrosoft YaHei" pitchFamily="2"/>
                          <a:cs typeface="Arial" panose="020B0604020202020204" pitchFamily="34" charset="0"/>
                        </a:rPr>
                        <a:t>30000 кв. м</a:t>
                      </a:r>
                    </a:p>
                  </a:txBody>
                  <a:tcPr marL="8255" marR="8255" marT="8255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39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Кадастровый номер участка/квартала  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45:14:011501:763</a:t>
                      </a:r>
                    </a:p>
                  </a:txBody>
                  <a:tcPr marL="8255" marR="8255" marT="8255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373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Собственник </a:t>
                      </a:r>
                      <a:endParaRPr lang="ru-RU" sz="8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kern="1200" dirty="0" smtClean="0">
                          <a:latin typeface="Arial" panose="020B0604020202020204" pitchFamily="34" charset="0"/>
                          <a:ea typeface="Liberation Sans" pitchFamily="34"/>
                          <a:cs typeface="Arial" panose="020B0604020202020204" pitchFamily="34" charset="0"/>
                        </a:rPr>
                        <a:t>земельный участок, государственная собственность на который не разграничена</a:t>
                      </a:r>
                    </a:p>
                  </a:txBody>
                  <a:tcPr marL="8255" marR="8255" marT="8255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59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Категория земель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kern="1200" dirty="0" smtClean="0">
                          <a:latin typeface="Arial" panose="020B0604020202020204" pitchFamily="34" charset="0"/>
                          <a:ea typeface="Microsoft YaHei" pitchFamily="2"/>
                          <a:cs typeface="Arial" panose="020B0604020202020204" pitchFamily="34" charset="0"/>
                        </a:rPr>
                        <a:t>Земли населенных пунктов</a:t>
                      </a:r>
                    </a:p>
                  </a:txBody>
                  <a:tcPr marL="8255" marR="8255" marT="8255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025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Основные виды разрешенного использования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размещения туристических баз, стационарных и палаточных туристско-оздоровительных лагерей, домов рыболова и охотника, детских туристических станций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895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Электроснабжение</a:t>
                      </a:r>
                      <a:endParaRPr lang="ru-RU" sz="8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kern="1200" dirty="0" smtClean="0">
                          <a:latin typeface="Arial" panose="020B0604020202020204" pitchFamily="34" charset="0"/>
                          <a:ea typeface="Liberation Sans" pitchFamily="34"/>
                          <a:cs typeface="Arial" panose="020B0604020202020204" pitchFamily="34" charset="0"/>
                        </a:rPr>
                        <a:t>Возможно подключение к ВЛ-0,4 кВт проходит вблизи земельного участка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ru-RU" sz="800" b="0" i="0" u="none" strike="noStrike" kern="1200" dirty="0" smtClean="0">
                        <a:latin typeface="Arial" panose="020B0604020202020204" pitchFamily="34" charset="0"/>
                        <a:ea typeface="Liberation Sans" pitchFamily="34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549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Газоснабжение 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Отсутствует</a:t>
                      </a:r>
                      <a:r>
                        <a:rPr lang="ru-RU" sz="8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(газификация планируется в 2024г.)</a:t>
                      </a:r>
                      <a:endParaRPr lang="ru-RU" sz="8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523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Водоснабжение 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Возможность организации артезианской скважины. Участок находится в линзе</a:t>
                      </a:r>
                      <a:r>
                        <a:rPr lang="ru-RU" sz="8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пресных вод. </a:t>
                      </a:r>
                      <a:endParaRPr lang="ru-RU" sz="8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5971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Водоотведение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4" marB="0" horzOverflow="overflow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Необходимо предусмотреть</a:t>
                      </a:r>
                      <a:r>
                        <a:rPr lang="ru-RU" sz="8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систему водоотведения с использованием септика</a:t>
                      </a:r>
                      <a:endParaRPr lang="ru-RU" sz="8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5253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Подъездные пути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обеспечены грунтовым покрытием</a:t>
                      </a:r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8113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Механизм предоставления инвестиционной площадки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8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1) Предоставление земельного участка в аренду без проведения торгов в целях</a:t>
                      </a:r>
                      <a:r>
                        <a:rPr lang="ru-RU" sz="800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реализации масштабных инвестиционных проектов</a:t>
                      </a:r>
                      <a:r>
                        <a:rPr lang="ru-RU" sz="800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 последующим правом выкупа;</a:t>
                      </a: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8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2)Аукцион по аренде/собственности земельных участков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extLst>
                  <a:ext uri="{0D108BD9-81ED-4DB2-BD59-A6C34878D82A}">
                    <a16:rowId xmlns="" xmlns:a16="http://schemas.microsoft.com/office/drawing/2014/main" val="656639587"/>
                  </a:ext>
                </a:extLst>
              </a:tr>
            </a:tbl>
          </a:graphicData>
        </a:graphic>
      </p:graphicFrame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675" y="722201"/>
            <a:ext cx="3460750" cy="289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425" y="722201"/>
            <a:ext cx="3384054" cy="289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48421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/>
          <p:nvPr/>
        </p:nvSpPr>
        <p:spPr>
          <a:xfrm>
            <a:off x="0" y="21195"/>
            <a:ext cx="4955869" cy="713118"/>
          </a:xfrm>
          <a:custGeom>
            <a:avLst/>
            <a:gdLst/>
            <a:ahLst/>
            <a:cxnLst/>
            <a:rect l="l" t="t" r="r" b="b"/>
            <a:pathLst>
              <a:path w="4775200" h="1216025">
                <a:moveTo>
                  <a:pt x="783162" y="0"/>
                </a:moveTo>
                <a:lnTo>
                  <a:pt x="464165" y="1771"/>
                </a:lnTo>
                <a:lnTo>
                  <a:pt x="0" y="288671"/>
                </a:lnTo>
                <a:lnTo>
                  <a:pt x="0" y="519810"/>
                </a:lnTo>
                <a:lnTo>
                  <a:pt x="829003" y="1215918"/>
                </a:lnTo>
                <a:lnTo>
                  <a:pt x="4774971" y="1201813"/>
                </a:lnTo>
                <a:lnTo>
                  <a:pt x="1663091" y="731625"/>
                </a:lnTo>
                <a:lnTo>
                  <a:pt x="783162" y="0"/>
                </a:lnTo>
                <a:close/>
              </a:path>
            </a:pathLst>
          </a:custGeom>
          <a:solidFill>
            <a:srgbClr val="52A138"/>
          </a:solidFill>
          <a:ln>
            <a:solidFill>
              <a:srgbClr val="52A138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0" tIns="0" rIns="0" bIns="0" rtlCol="0"/>
          <a:lstStyle/>
          <a:p>
            <a:pPr marL="0" marR="0" lvl="0" indent="0" algn="l" defTabSz="967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04" b="0" i="0" u="none" strike="noStrike" kern="1200" cap="none" spc="0" normalizeH="0" baseline="0" noProof="0">
              <a:ln>
                <a:noFill/>
              </a:ln>
              <a:solidFill>
                <a:srgbClr val="ED523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4"/>
          <p:cNvSpPr/>
          <p:nvPr/>
        </p:nvSpPr>
        <p:spPr>
          <a:xfrm>
            <a:off x="1122232" y="275292"/>
            <a:ext cx="10996247" cy="446909"/>
          </a:xfrm>
          <a:custGeom>
            <a:avLst/>
            <a:gdLst/>
            <a:ahLst/>
            <a:cxnLst/>
            <a:rect l="l" t="t" r="r" b="b"/>
            <a:pathLst>
              <a:path w="9635490" h="746760">
                <a:moveTo>
                  <a:pt x="9635382" y="0"/>
                </a:moveTo>
                <a:lnTo>
                  <a:pt x="0" y="0"/>
                </a:lnTo>
                <a:lnTo>
                  <a:pt x="904855" y="744354"/>
                </a:lnTo>
                <a:lnTo>
                  <a:pt x="9635382" y="746522"/>
                </a:lnTo>
                <a:lnTo>
                  <a:pt x="9635382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0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bject 5"/>
          <p:cNvSpPr/>
          <p:nvPr/>
        </p:nvSpPr>
        <p:spPr>
          <a:xfrm>
            <a:off x="0" y="0"/>
            <a:ext cx="1195754" cy="480262"/>
          </a:xfrm>
          <a:custGeom>
            <a:avLst/>
            <a:gdLst/>
            <a:ahLst/>
            <a:cxnLst/>
            <a:rect l="l" t="t" r="r" b="b"/>
            <a:pathLst>
              <a:path w="1056640" h="454025">
                <a:moveTo>
                  <a:pt x="507743" y="0"/>
                </a:moveTo>
                <a:lnTo>
                  <a:pt x="0" y="1197"/>
                </a:lnTo>
                <a:lnTo>
                  <a:pt x="0" y="453595"/>
                </a:lnTo>
                <a:lnTo>
                  <a:pt x="1056614" y="453595"/>
                </a:lnTo>
                <a:lnTo>
                  <a:pt x="507743" y="0"/>
                </a:lnTo>
                <a:close/>
              </a:path>
            </a:pathLst>
          </a:custGeom>
          <a:solidFill>
            <a:srgbClr val="C2C5BE"/>
          </a:solidFill>
          <a:ln>
            <a:solidFill>
              <a:srgbClr val="C2C5BE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0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bject 7"/>
          <p:cNvSpPr txBox="1"/>
          <p:nvPr/>
        </p:nvSpPr>
        <p:spPr>
          <a:xfrm>
            <a:off x="1512622" y="17565"/>
            <a:ext cx="10311721" cy="264534"/>
          </a:xfrm>
          <a:prstGeom prst="rect">
            <a:avLst/>
          </a:prstGeom>
        </p:spPr>
        <p:txBody>
          <a:bodyPr vert="horz" wrap="square" lIns="0" tIns="18136" rIns="0" bIns="0" rtlCol="0">
            <a:spAutoFit/>
          </a:bodyPr>
          <a:lstStyle/>
          <a:p>
            <a:pPr marL="13434" marR="0" lvl="0" indent="0" algn="l" defTabSz="457200" rtl="0" eaLnBrk="1" fontAlgn="auto" latinLnBrk="0" hangingPunct="1">
              <a:lnSpc>
                <a:spcPct val="100000"/>
              </a:lnSpc>
              <a:spcBef>
                <a:spcPts val="14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42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ИНВЕСТИЦИОНН</a:t>
            </a:r>
            <a:r>
              <a:rPr kumimoji="0" lang="ru-RU" sz="1600" b="1" i="0" u="none" strike="noStrike" kern="1200" cap="none" spc="42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АЯ</a:t>
            </a:r>
            <a:r>
              <a:rPr kumimoji="0" lang="ru-RU" sz="1600" b="1" i="0" u="none" strike="noStrike" kern="1200" cap="none" spc="42" normalizeH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ПЛОЩАДКА ДЛЯ РАЗМЕЩЕНИЯ СКЛАДОВ И </a:t>
            </a:r>
            <a:r>
              <a:rPr lang="ru-RU" sz="1600" b="1" spc="42" dirty="0" smtClean="0">
                <a:solidFill>
                  <a:srgbClr val="5B9BD5">
                    <a:lumMod val="50000"/>
                  </a:srgbClr>
                </a:solidFill>
                <a:latin typeface="Arial"/>
                <a:cs typeface="Arial"/>
              </a:rPr>
              <a:t>ОПТОВЫХ БАЗ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1" name="Text Box 65"/>
          <p:cNvSpPr txBox="1">
            <a:spLocks noChangeArrowheads="1"/>
          </p:cNvSpPr>
          <p:nvPr/>
        </p:nvSpPr>
        <p:spPr bwMode="auto">
          <a:xfrm>
            <a:off x="2477934" y="366632"/>
            <a:ext cx="8381099" cy="299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40365" rIns="0" bIns="0">
            <a:spAutoFit/>
          </a:bodyPr>
          <a:lstStyle>
            <a:lvl1pPr marL="12700"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1pPr>
            <a:lvl2pPr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2pPr>
            <a:lvl3pPr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3pPr>
            <a:lvl4pPr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4pPr>
            <a:lvl5pPr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9pPr>
          </a:lstStyle>
          <a:p>
            <a:pPr marL="13434" algn="ctr" defTabSz="967252">
              <a:lnSpc>
                <a:spcPts val="2156"/>
              </a:lnSpc>
              <a:spcBef>
                <a:spcPts val="317"/>
              </a:spcBef>
              <a:buSzPct val="100000"/>
              <a:tabLst>
                <a:tab pos="13434" algn="l"/>
                <a:tab pos="486985" algn="l"/>
                <a:tab pos="962215" algn="l"/>
                <a:tab pos="1437444" algn="l"/>
                <a:tab pos="1912675" algn="l"/>
                <a:tab pos="2387904" algn="l"/>
                <a:tab pos="2863135" algn="l"/>
                <a:tab pos="3338364" algn="l"/>
                <a:tab pos="3813594" algn="l"/>
                <a:tab pos="4288824" algn="l"/>
                <a:tab pos="4764054" algn="l"/>
                <a:tab pos="5239283" algn="l"/>
                <a:tab pos="5714514" algn="l"/>
                <a:tab pos="6189743" algn="l"/>
                <a:tab pos="6664974" algn="l"/>
                <a:tab pos="7140203" algn="l"/>
                <a:tab pos="7615433" algn="l"/>
                <a:tab pos="8090663" algn="l"/>
                <a:tab pos="8565893" algn="l"/>
                <a:tab pos="9041122" algn="l"/>
                <a:tab pos="9516353" algn="l"/>
              </a:tabLst>
              <a:defRPr/>
            </a:pPr>
            <a:r>
              <a:rPr lang="ru-RU" altLang="ru-RU" sz="1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КУРГАНСКАЯ ОБЛАСТЬ, г. Петухово, ул. Красная, 125Б</a:t>
            </a:r>
            <a:endParaRPr lang="ru-RU" altLang="ru-RU" sz="1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158379" y="3678105"/>
            <a:ext cx="6960100" cy="1598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8843" marR="1531483" indent="-228600">
              <a:lnSpc>
                <a:spcPct val="102200"/>
              </a:lnSpc>
              <a:buClr>
                <a:schemeClr val="accent5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endParaRPr lang="ru-RU" sz="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r>
              <a:rPr lang="ru-RU" sz="800" spc="-1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Предоставление земельного участка в аренду без проведения торгов в целях реализации масштабных инвестиционных проектов с последующим правом выкупа;</a:t>
            </a: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endParaRPr lang="ru-RU" sz="800" spc="-1" dirty="0">
              <a:solidFill>
                <a:srgbClr val="000000"/>
              </a:solidFill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r>
              <a:rPr lang="ru-RU" sz="800" spc="-1" dirty="0" smtClean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Субсидирование </a:t>
            </a:r>
            <a:r>
              <a:rPr lang="ru-RU" sz="800" spc="-1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лизинга оборудования до 50%, но не более 50 </a:t>
            </a:r>
            <a:r>
              <a:rPr lang="ru-RU" sz="800" spc="-1" dirty="0" err="1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млн.руб</a:t>
            </a:r>
            <a:r>
              <a:rPr lang="ru-RU" sz="800" spc="-1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.; </a:t>
            </a: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endParaRPr lang="ru-RU" sz="800" spc="-1" dirty="0">
              <a:solidFill>
                <a:srgbClr val="000000"/>
              </a:solidFill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r>
              <a:rPr lang="ru-RU" sz="800" spc="-1" dirty="0" smtClean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Льготные </a:t>
            </a:r>
            <a:r>
              <a:rPr lang="ru-RU" sz="800" spc="-1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кредиты, лизинг;</a:t>
            </a: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endParaRPr lang="ru-RU" sz="800" spc="-1" dirty="0">
              <a:solidFill>
                <a:srgbClr val="000000"/>
              </a:solidFill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r>
              <a:rPr lang="ru-RU" sz="800" spc="-1" dirty="0" err="1" smtClean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Cубсидия</a:t>
            </a:r>
            <a:r>
              <a:rPr lang="ru-RU" sz="800" spc="-1" dirty="0" smtClean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 </a:t>
            </a:r>
            <a:r>
              <a:rPr lang="ru-RU" sz="800" spc="-1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на возмещение части затрат по кредитам в легкой промышленности;</a:t>
            </a: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endParaRPr lang="ru-RU" sz="800" spc="-1" dirty="0">
              <a:solidFill>
                <a:srgbClr val="000000"/>
              </a:solidFill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r>
              <a:rPr lang="ru-RU" sz="800" spc="-1" dirty="0" err="1" smtClean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Микрозаймы</a:t>
            </a:r>
            <a:r>
              <a:rPr lang="ru-RU" sz="800" spc="-1" dirty="0" smtClean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 </a:t>
            </a:r>
            <a:r>
              <a:rPr lang="ru-RU" sz="800" spc="-1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Фонда микрофинансирования Курганской области, до 5 млн. руб. под 0,1% годовых. 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8843" marR="1531483" indent="-228600">
              <a:lnSpc>
                <a:spcPct val="102200"/>
              </a:lnSpc>
              <a:buClr>
                <a:schemeClr val="accent5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endParaRPr lang="ru-RU" sz="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2991715"/>
              </p:ext>
            </p:extLst>
          </p:nvPr>
        </p:nvGraphicFramePr>
        <p:xfrm>
          <a:off x="105938" y="807574"/>
          <a:ext cx="5221711" cy="5307477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14591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76257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503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Площадь площадки 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icrosoft YaHei" pitchFamily="2"/>
                          <a:cs typeface="Arial" panose="020B0604020202020204" pitchFamily="34" charset="0"/>
                        </a:rPr>
                        <a:t>2000 </a:t>
                      </a:r>
                      <a:r>
                        <a:rPr lang="ru-RU" sz="800" b="0" i="0" u="none" strike="noStrike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icrosoft YaHei" pitchFamily="2"/>
                          <a:cs typeface="Arial" panose="020B0604020202020204" pitchFamily="34" charset="0"/>
                        </a:rPr>
                        <a:t>кв.м</a:t>
                      </a:r>
                      <a:r>
                        <a:rPr lang="ru-RU" sz="8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icrosoft YaHei" pitchFamily="2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8255" marR="8255" marT="8255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70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Кадастровый номер участка/квартала  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45:14:020207</a:t>
                      </a:r>
                    </a:p>
                    <a:p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Требуется</a:t>
                      </a:r>
                      <a:r>
                        <a:rPr lang="ru-RU" sz="80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формирование земельного участка</a:t>
                      </a:r>
                      <a:endParaRPr lang="ru-RU" sz="8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824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Собственник </a:t>
                      </a:r>
                      <a:endParaRPr lang="ru-RU" sz="8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kern="1200" dirty="0" smtClean="0">
                          <a:latin typeface="Arial" panose="020B0604020202020204" pitchFamily="34" charset="0"/>
                          <a:ea typeface="Liberation Sans" pitchFamily="34"/>
                          <a:cs typeface="Arial" panose="020B0604020202020204" pitchFamily="34" charset="0"/>
                        </a:rPr>
                        <a:t>Земельный участок, государственная собственность на который не разграничена</a:t>
                      </a:r>
                    </a:p>
                  </a:txBody>
                  <a:tcPr marL="8255" marR="8255" marT="8255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84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Категория земель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kern="1200" dirty="0" smtClean="0">
                          <a:latin typeface="Arial" panose="020B0604020202020204" pitchFamily="34" charset="0"/>
                          <a:ea typeface="Microsoft YaHei" pitchFamily="2"/>
                          <a:cs typeface="Arial" panose="020B0604020202020204" pitchFamily="34" charset="0"/>
                        </a:rPr>
                        <a:t>Земли населенных пунктов</a:t>
                      </a:r>
                    </a:p>
                  </a:txBody>
                  <a:tcPr marL="8255" marR="8255" marT="8255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889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Основные виды разрешенного использования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согласованию с Администрацией города Петухово, до принятия решения об их освоении и переводе в соответствующий вид территориальной зоны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781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Электроснабжение</a:t>
                      </a:r>
                      <a:endParaRPr lang="ru-RU" sz="8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kern="1200" dirty="0" smtClean="0">
                          <a:latin typeface="Arial" panose="020B0604020202020204" pitchFamily="34" charset="0"/>
                          <a:ea typeface="Liberation Sans" pitchFamily="34"/>
                          <a:cs typeface="Arial" panose="020B0604020202020204" pitchFamily="34" charset="0"/>
                        </a:rPr>
                        <a:t>Возможно подключение к ВЛ-0,4 кВт проходит вблизи земельного участка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461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Газоснабжение 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Отсутствует</a:t>
                      </a:r>
                      <a:r>
                        <a:rPr lang="ru-RU" sz="8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(газификация планируется в 2024г.)</a:t>
                      </a:r>
                      <a:endParaRPr lang="ru-RU" sz="8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435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Водоснабжение 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kern="1200" dirty="0" smtClean="0">
                          <a:ln>
                            <a:noFill/>
                          </a:ln>
                          <a:latin typeface="Arial" panose="020B0604020202020204" pitchFamily="34" charset="0"/>
                          <a:ea typeface="Andale Sans UI" pitchFamily="2"/>
                          <a:cs typeface="Arial" panose="020B0604020202020204" pitchFamily="34" charset="0"/>
                        </a:rPr>
                        <a:t>Возможность подключения к действующему водопроводу (проходит вблизи земельного участка)</a:t>
                      </a:r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58563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Водоотведение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4" marB="0" horzOverflow="overflow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Возможность устройства канализационного септика.</a:t>
                      </a:r>
                    </a:p>
                  </a:txBody>
                  <a:tcPr marL="8255" marR="8255" marT="8254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5152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Подъездные пути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Обеспечены асфальтобетонным покрытием</a:t>
                      </a:r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7956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Механизм предоставления инвестиционной площадки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8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1) Предоставление земельного участка в аренду без проведения торгов в целях</a:t>
                      </a:r>
                      <a:r>
                        <a:rPr lang="ru-RU" sz="800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реализации масштабных инвестиционных проектов</a:t>
                      </a:r>
                      <a:r>
                        <a:rPr lang="ru-RU" sz="800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 последующим правом выкупа;</a:t>
                      </a: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8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2)Аукцион по аренде/собственности земельных участков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extLst>
                  <a:ext uri="{0D108BD9-81ED-4DB2-BD59-A6C34878D82A}">
                    <a16:rowId xmlns="" xmlns:a16="http://schemas.microsoft.com/office/drawing/2014/main" val="656639587"/>
                  </a:ext>
                </a:extLst>
              </a:tr>
            </a:tbl>
          </a:graphicData>
        </a:graphic>
      </p:graphicFrame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650" y="722201"/>
            <a:ext cx="3454400" cy="2955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050" y="734314"/>
            <a:ext cx="3409950" cy="2943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97159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/>
          <p:nvPr/>
        </p:nvSpPr>
        <p:spPr>
          <a:xfrm>
            <a:off x="0" y="21195"/>
            <a:ext cx="4955869" cy="713118"/>
          </a:xfrm>
          <a:custGeom>
            <a:avLst/>
            <a:gdLst/>
            <a:ahLst/>
            <a:cxnLst/>
            <a:rect l="l" t="t" r="r" b="b"/>
            <a:pathLst>
              <a:path w="4775200" h="1216025">
                <a:moveTo>
                  <a:pt x="783162" y="0"/>
                </a:moveTo>
                <a:lnTo>
                  <a:pt x="464165" y="1771"/>
                </a:lnTo>
                <a:lnTo>
                  <a:pt x="0" y="288671"/>
                </a:lnTo>
                <a:lnTo>
                  <a:pt x="0" y="519810"/>
                </a:lnTo>
                <a:lnTo>
                  <a:pt x="829003" y="1215918"/>
                </a:lnTo>
                <a:lnTo>
                  <a:pt x="4774971" y="1201813"/>
                </a:lnTo>
                <a:lnTo>
                  <a:pt x="1663091" y="731625"/>
                </a:lnTo>
                <a:lnTo>
                  <a:pt x="783162" y="0"/>
                </a:lnTo>
                <a:close/>
              </a:path>
            </a:pathLst>
          </a:custGeom>
          <a:solidFill>
            <a:srgbClr val="52A138"/>
          </a:solidFill>
          <a:ln>
            <a:solidFill>
              <a:srgbClr val="52A138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0" tIns="0" rIns="0" bIns="0" rtlCol="0"/>
          <a:lstStyle/>
          <a:p>
            <a:pPr marL="0" marR="0" lvl="0" indent="0" algn="l" defTabSz="967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04" b="0" i="0" u="none" strike="noStrike" kern="1200" cap="none" spc="0" normalizeH="0" baseline="0" noProof="0">
              <a:ln>
                <a:noFill/>
              </a:ln>
              <a:solidFill>
                <a:srgbClr val="ED523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4"/>
          <p:cNvSpPr/>
          <p:nvPr/>
        </p:nvSpPr>
        <p:spPr>
          <a:xfrm>
            <a:off x="1122232" y="275292"/>
            <a:ext cx="10996247" cy="446909"/>
          </a:xfrm>
          <a:custGeom>
            <a:avLst/>
            <a:gdLst/>
            <a:ahLst/>
            <a:cxnLst/>
            <a:rect l="l" t="t" r="r" b="b"/>
            <a:pathLst>
              <a:path w="9635490" h="746760">
                <a:moveTo>
                  <a:pt x="9635382" y="0"/>
                </a:moveTo>
                <a:lnTo>
                  <a:pt x="0" y="0"/>
                </a:lnTo>
                <a:lnTo>
                  <a:pt x="904855" y="744354"/>
                </a:lnTo>
                <a:lnTo>
                  <a:pt x="9635382" y="746522"/>
                </a:lnTo>
                <a:lnTo>
                  <a:pt x="9635382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0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bject 5"/>
          <p:cNvSpPr/>
          <p:nvPr/>
        </p:nvSpPr>
        <p:spPr>
          <a:xfrm>
            <a:off x="0" y="0"/>
            <a:ext cx="1195754" cy="480262"/>
          </a:xfrm>
          <a:custGeom>
            <a:avLst/>
            <a:gdLst/>
            <a:ahLst/>
            <a:cxnLst/>
            <a:rect l="l" t="t" r="r" b="b"/>
            <a:pathLst>
              <a:path w="1056640" h="454025">
                <a:moveTo>
                  <a:pt x="507743" y="0"/>
                </a:moveTo>
                <a:lnTo>
                  <a:pt x="0" y="1197"/>
                </a:lnTo>
                <a:lnTo>
                  <a:pt x="0" y="453595"/>
                </a:lnTo>
                <a:lnTo>
                  <a:pt x="1056614" y="453595"/>
                </a:lnTo>
                <a:lnTo>
                  <a:pt x="507743" y="0"/>
                </a:lnTo>
                <a:close/>
              </a:path>
            </a:pathLst>
          </a:custGeom>
          <a:solidFill>
            <a:srgbClr val="C2C5BE"/>
          </a:solidFill>
          <a:ln>
            <a:solidFill>
              <a:srgbClr val="C2C5BE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0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bject 7"/>
          <p:cNvSpPr txBox="1"/>
          <p:nvPr/>
        </p:nvSpPr>
        <p:spPr>
          <a:xfrm>
            <a:off x="1512622" y="17565"/>
            <a:ext cx="10311721" cy="264534"/>
          </a:xfrm>
          <a:prstGeom prst="rect">
            <a:avLst/>
          </a:prstGeom>
        </p:spPr>
        <p:txBody>
          <a:bodyPr vert="horz" wrap="square" lIns="0" tIns="18136" rIns="0" bIns="0" rtlCol="0">
            <a:spAutoFit/>
          </a:bodyPr>
          <a:lstStyle/>
          <a:p>
            <a:pPr marL="13434" marR="0" lvl="0" indent="0" algn="l" defTabSz="457200" rtl="0" eaLnBrk="1" fontAlgn="auto" latinLnBrk="0" hangingPunct="1">
              <a:lnSpc>
                <a:spcPct val="100000"/>
              </a:lnSpc>
              <a:spcBef>
                <a:spcPts val="14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42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ИНВЕСТИЦИОНН</a:t>
            </a:r>
            <a:r>
              <a:rPr kumimoji="0" lang="ru-RU" sz="1600" b="1" i="0" u="none" strike="noStrike" kern="1200" cap="none" spc="42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АЯ</a:t>
            </a:r>
            <a:r>
              <a:rPr kumimoji="0" lang="ru-RU" sz="1600" b="1" i="0" u="none" strike="noStrike" kern="1200" cap="none" spc="42" normalizeH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ПЛОЩАДКА ДЛЯ РАЗМЕЩЕНИЯ СКЛАДОВ И </a:t>
            </a:r>
            <a:r>
              <a:rPr lang="ru-RU" sz="1600" b="1" spc="42" dirty="0" smtClean="0">
                <a:solidFill>
                  <a:srgbClr val="5B9BD5">
                    <a:lumMod val="50000"/>
                  </a:srgbClr>
                </a:solidFill>
                <a:latin typeface="Arial"/>
                <a:cs typeface="Arial"/>
              </a:rPr>
              <a:t>ОПТОВЫХ БАЗ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1" name="Text Box 65"/>
          <p:cNvSpPr txBox="1">
            <a:spLocks noChangeArrowheads="1"/>
          </p:cNvSpPr>
          <p:nvPr/>
        </p:nvSpPr>
        <p:spPr bwMode="auto">
          <a:xfrm>
            <a:off x="2477934" y="366632"/>
            <a:ext cx="8381099" cy="32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40365" rIns="0" bIns="0">
            <a:spAutoFit/>
          </a:bodyPr>
          <a:lstStyle>
            <a:lvl1pPr marL="12700"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1pPr>
            <a:lvl2pPr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2pPr>
            <a:lvl3pPr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3pPr>
            <a:lvl4pPr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4pPr>
            <a:lvl5pPr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9pPr>
          </a:lstStyle>
          <a:p>
            <a:pPr marL="13434" algn="ctr" defTabSz="967252">
              <a:lnSpc>
                <a:spcPts val="2156"/>
              </a:lnSpc>
              <a:spcBef>
                <a:spcPts val="317"/>
              </a:spcBef>
              <a:buSzPct val="100000"/>
              <a:tabLst>
                <a:tab pos="13434" algn="l"/>
                <a:tab pos="486985" algn="l"/>
                <a:tab pos="962215" algn="l"/>
                <a:tab pos="1437444" algn="l"/>
                <a:tab pos="1912675" algn="l"/>
                <a:tab pos="2387904" algn="l"/>
                <a:tab pos="2863135" algn="l"/>
                <a:tab pos="3338364" algn="l"/>
                <a:tab pos="3813594" algn="l"/>
                <a:tab pos="4288824" algn="l"/>
                <a:tab pos="4764054" algn="l"/>
                <a:tab pos="5239283" algn="l"/>
                <a:tab pos="5714514" algn="l"/>
                <a:tab pos="6189743" algn="l"/>
                <a:tab pos="6664974" algn="l"/>
                <a:tab pos="7140203" algn="l"/>
                <a:tab pos="7615433" algn="l"/>
                <a:tab pos="8090663" algn="l"/>
                <a:tab pos="8565893" algn="l"/>
                <a:tab pos="9041122" algn="l"/>
                <a:tab pos="9516353" algn="l"/>
              </a:tabLst>
              <a:defRPr/>
            </a:pPr>
            <a:r>
              <a:rPr lang="ru-RU" altLang="ru-RU" sz="1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КУРГАНСКАЯ ОБЛАСТЬ, г. Петухово, ул. Труда, 41</a:t>
            </a:r>
            <a:endParaRPr lang="ru-RU" altLang="ru-RU" sz="1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158379" y="3678105"/>
            <a:ext cx="6960100" cy="18499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8843" marR="1531483" indent="-228600">
              <a:lnSpc>
                <a:spcPct val="102200"/>
              </a:lnSpc>
              <a:buClr>
                <a:schemeClr val="accent5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endParaRPr lang="ru-RU" sz="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r>
              <a:rPr lang="ru-RU" sz="800" spc="-1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Предоставление земельного участка в аренду без проведения торгов в целях реализации масштабных инвестиционных проектов с последующим правом выкупа;</a:t>
            </a: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endParaRPr lang="ru-RU" sz="800" spc="-1" dirty="0">
              <a:solidFill>
                <a:srgbClr val="000000"/>
              </a:solidFill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r>
              <a:rPr lang="ru-RU" sz="800" spc="-1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Субсидирование лизинга оборудования до 50%, но не более 50 </a:t>
            </a:r>
            <a:r>
              <a:rPr lang="ru-RU" sz="800" spc="-1" dirty="0" err="1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млн.руб</a:t>
            </a:r>
            <a:r>
              <a:rPr lang="ru-RU" sz="800" spc="-1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.; </a:t>
            </a: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endParaRPr lang="ru-RU" sz="800" spc="-1" dirty="0">
              <a:solidFill>
                <a:srgbClr val="000000"/>
              </a:solidFill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r>
              <a:rPr lang="ru-RU" sz="800" spc="-1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Льготные кредиты, лизинг;</a:t>
            </a: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endParaRPr lang="ru-RU" sz="800" spc="-1" dirty="0">
              <a:solidFill>
                <a:srgbClr val="000000"/>
              </a:solidFill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r>
              <a:rPr lang="ru-RU" sz="800" spc="-1" dirty="0" err="1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Cубсидия</a:t>
            </a:r>
            <a:r>
              <a:rPr lang="ru-RU" sz="800" spc="-1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 на возмещение части затрат по кредитам в легкой промышленности;</a:t>
            </a: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endParaRPr lang="ru-RU" sz="800" spc="-1" dirty="0">
              <a:solidFill>
                <a:srgbClr val="000000"/>
              </a:solidFill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r>
              <a:rPr lang="ru-RU" sz="800" spc="-1" dirty="0" err="1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Микрозаймы</a:t>
            </a:r>
            <a:r>
              <a:rPr lang="ru-RU" sz="800" spc="-1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 Фонда микрофинансирования Курганской области, до 5 млн. руб. под 0,1% годовых. </a:t>
            </a: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endParaRPr lang="ru-RU" sz="800" spc="-1" dirty="0">
              <a:solidFill>
                <a:srgbClr val="000000"/>
              </a:solidFill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  <a:p>
            <a:pPr marL="438843" marR="1531483" indent="-228600">
              <a:lnSpc>
                <a:spcPct val="102200"/>
              </a:lnSpc>
              <a:buClr>
                <a:schemeClr val="accent5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8843" marR="1531483" indent="-228600">
              <a:lnSpc>
                <a:spcPct val="102200"/>
              </a:lnSpc>
              <a:buClr>
                <a:schemeClr val="accent5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endParaRPr lang="ru-RU" sz="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3030019"/>
              </p:ext>
            </p:extLst>
          </p:nvPr>
        </p:nvGraphicFramePr>
        <p:xfrm>
          <a:off x="105938" y="807574"/>
          <a:ext cx="5221711" cy="5307477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14591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76257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503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Площадь площадки 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icrosoft YaHei" pitchFamily="2"/>
                          <a:cs typeface="Arial" panose="020B0604020202020204" pitchFamily="34" charset="0"/>
                        </a:rPr>
                        <a:t>15000</a:t>
                      </a:r>
                      <a:r>
                        <a:rPr lang="ru-RU" sz="8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icrosoft YaHei" pitchFamily="2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icrosoft YaHei" pitchFamily="2"/>
                          <a:cs typeface="Arial" panose="020B0604020202020204" pitchFamily="34" charset="0"/>
                        </a:rPr>
                        <a:t>кв.м</a:t>
                      </a:r>
                      <a:endParaRPr lang="ru-RU" sz="800" b="0" i="0" u="none" strike="noStrike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icrosoft YaHei" pitchFamily="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70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Кадастровый номер участка/квартала  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45:14:020101</a:t>
                      </a:r>
                    </a:p>
                  </a:txBody>
                  <a:tcPr marL="8255" marR="8255" marT="8255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824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Собственник </a:t>
                      </a:r>
                      <a:endParaRPr lang="ru-RU" sz="8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kern="1200" dirty="0" smtClean="0">
                          <a:latin typeface="Arial" panose="020B0604020202020204" pitchFamily="34" charset="0"/>
                          <a:ea typeface="Liberation Sans" pitchFamily="34"/>
                          <a:cs typeface="Arial" panose="020B0604020202020204" pitchFamily="34" charset="0"/>
                        </a:rPr>
                        <a:t>Земельный участок, государственная собственность на который не разграничена</a:t>
                      </a:r>
                    </a:p>
                  </a:txBody>
                  <a:tcPr marL="8255" marR="8255" marT="8255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84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Категория земель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kern="1200" dirty="0" smtClean="0">
                          <a:latin typeface="Arial" panose="020B0604020202020204" pitchFamily="34" charset="0"/>
                          <a:ea typeface="Microsoft YaHei" pitchFamily="2"/>
                          <a:cs typeface="Arial" panose="020B0604020202020204" pitchFamily="34" charset="0"/>
                        </a:rPr>
                        <a:t>Земли населенных пунктов</a:t>
                      </a:r>
                    </a:p>
                  </a:txBody>
                  <a:tcPr marL="8255" marR="8255" marT="8255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889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Основные виды разрешенного использования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Территории  указанных зон используются для размещения временных объектов с разрешения Администрации города до принятия решения об их освоении и переводе в соответствующий вид территориальной зоны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781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Электроснабжение</a:t>
                      </a:r>
                      <a:endParaRPr lang="ru-RU" sz="8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kern="1200" dirty="0" smtClean="0">
                          <a:latin typeface="Arial" panose="020B0604020202020204" pitchFamily="34" charset="0"/>
                          <a:ea typeface="Liberation Sans" pitchFamily="34"/>
                          <a:cs typeface="Arial" panose="020B0604020202020204" pitchFamily="34" charset="0"/>
                        </a:rPr>
                        <a:t>Возможно подключение к ВЛ-0,4 кВт проходит вблизи земельного участка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461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Газоснабжение 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Отсутствует</a:t>
                      </a:r>
                      <a:r>
                        <a:rPr lang="ru-RU" sz="8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(газификация планируется в 2024г.)</a:t>
                      </a:r>
                      <a:endParaRPr lang="ru-RU" sz="8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435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Водоснабжение 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kern="1200" dirty="0" smtClean="0">
                          <a:ln>
                            <a:noFill/>
                          </a:ln>
                          <a:latin typeface="Arial" panose="020B0604020202020204" pitchFamily="34" charset="0"/>
                          <a:ea typeface="Andale Sans UI" pitchFamily="2"/>
                          <a:cs typeface="Arial" panose="020B0604020202020204" pitchFamily="34" charset="0"/>
                        </a:rPr>
                        <a:t>Возможность подключения к действующему водопроводу (проходит вблизи земельного участка)</a:t>
                      </a:r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58563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Водоотведение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4" marB="0" horzOverflow="overflow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Возможность устройства канализационного септика.</a:t>
                      </a:r>
                    </a:p>
                  </a:txBody>
                  <a:tcPr marL="8255" marR="8255" marT="8254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5152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Подъездные пути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Обеспечены асфальтобетонным покрытием</a:t>
                      </a:r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7956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Механизм предоставления инвестиционной площадки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8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1) Предоставление земельного участка в аренду без проведения торгов в целях</a:t>
                      </a:r>
                      <a:r>
                        <a:rPr lang="ru-RU" sz="800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реализации масштабных инвестиционных проектов</a:t>
                      </a:r>
                      <a:r>
                        <a:rPr lang="ru-RU" sz="800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 последующим правом выкупа;</a:t>
                      </a: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8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2)Аукцион по аренде/собственности земельных участков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extLst>
                  <a:ext uri="{0D108BD9-81ED-4DB2-BD59-A6C34878D82A}">
                    <a16:rowId xmlns="" xmlns:a16="http://schemas.microsoft.com/office/drawing/2014/main" val="656639587"/>
                  </a:ext>
                </a:extLst>
              </a:tr>
            </a:tbl>
          </a:graphicData>
        </a:graphic>
      </p:graphicFrame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463" y="722200"/>
            <a:ext cx="3527425" cy="3049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7604" y="722201"/>
            <a:ext cx="3190875" cy="3049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15502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/>
          <p:nvPr/>
        </p:nvSpPr>
        <p:spPr>
          <a:xfrm>
            <a:off x="0" y="21195"/>
            <a:ext cx="4955869" cy="713118"/>
          </a:xfrm>
          <a:custGeom>
            <a:avLst/>
            <a:gdLst/>
            <a:ahLst/>
            <a:cxnLst/>
            <a:rect l="l" t="t" r="r" b="b"/>
            <a:pathLst>
              <a:path w="4775200" h="1216025">
                <a:moveTo>
                  <a:pt x="783162" y="0"/>
                </a:moveTo>
                <a:lnTo>
                  <a:pt x="464165" y="1771"/>
                </a:lnTo>
                <a:lnTo>
                  <a:pt x="0" y="288671"/>
                </a:lnTo>
                <a:lnTo>
                  <a:pt x="0" y="519810"/>
                </a:lnTo>
                <a:lnTo>
                  <a:pt x="829003" y="1215918"/>
                </a:lnTo>
                <a:lnTo>
                  <a:pt x="4774971" y="1201813"/>
                </a:lnTo>
                <a:lnTo>
                  <a:pt x="1663091" y="731625"/>
                </a:lnTo>
                <a:lnTo>
                  <a:pt x="783162" y="0"/>
                </a:lnTo>
                <a:close/>
              </a:path>
            </a:pathLst>
          </a:custGeom>
          <a:solidFill>
            <a:srgbClr val="52A138"/>
          </a:solidFill>
          <a:ln>
            <a:solidFill>
              <a:srgbClr val="52A138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>
              <a:solidFill>
                <a:srgbClr val="ED5232"/>
              </a:solidFill>
            </a:endParaRPr>
          </a:p>
        </p:txBody>
      </p:sp>
      <p:sp>
        <p:nvSpPr>
          <p:cNvPr id="9" name="object 4"/>
          <p:cNvSpPr/>
          <p:nvPr/>
        </p:nvSpPr>
        <p:spPr>
          <a:xfrm>
            <a:off x="1122232" y="275292"/>
            <a:ext cx="10996247" cy="446909"/>
          </a:xfrm>
          <a:custGeom>
            <a:avLst/>
            <a:gdLst/>
            <a:ahLst/>
            <a:cxnLst/>
            <a:rect l="l" t="t" r="r" b="b"/>
            <a:pathLst>
              <a:path w="9635490" h="746760">
                <a:moveTo>
                  <a:pt x="9635382" y="0"/>
                </a:moveTo>
                <a:lnTo>
                  <a:pt x="0" y="0"/>
                </a:lnTo>
                <a:lnTo>
                  <a:pt x="904855" y="744354"/>
                </a:lnTo>
                <a:lnTo>
                  <a:pt x="9635382" y="746522"/>
                </a:lnTo>
                <a:lnTo>
                  <a:pt x="9635382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0" tIns="0" rIns="0" bIns="0" rtlCol="0"/>
          <a:lstStyle/>
          <a:p>
            <a:pPr defTabSz="457200">
              <a:defRPr/>
            </a:pPr>
            <a:endParaRPr sz="1904">
              <a:solidFill>
                <a:prstClr val="black"/>
              </a:solidFill>
            </a:endParaRPr>
          </a:p>
        </p:txBody>
      </p:sp>
      <p:sp>
        <p:nvSpPr>
          <p:cNvPr id="11" name="object 5"/>
          <p:cNvSpPr/>
          <p:nvPr/>
        </p:nvSpPr>
        <p:spPr>
          <a:xfrm>
            <a:off x="0" y="0"/>
            <a:ext cx="1195754" cy="480262"/>
          </a:xfrm>
          <a:custGeom>
            <a:avLst/>
            <a:gdLst/>
            <a:ahLst/>
            <a:cxnLst/>
            <a:rect l="l" t="t" r="r" b="b"/>
            <a:pathLst>
              <a:path w="1056640" h="454025">
                <a:moveTo>
                  <a:pt x="507743" y="0"/>
                </a:moveTo>
                <a:lnTo>
                  <a:pt x="0" y="1197"/>
                </a:lnTo>
                <a:lnTo>
                  <a:pt x="0" y="453595"/>
                </a:lnTo>
                <a:lnTo>
                  <a:pt x="1056614" y="453595"/>
                </a:lnTo>
                <a:lnTo>
                  <a:pt x="507743" y="0"/>
                </a:lnTo>
                <a:close/>
              </a:path>
            </a:pathLst>
          </a:custGeom>
          <a:solidFill>
            <a:srgbClr val="C2C5BE"/>
          </a:solidFill>
          <a:ln>
            <a:solidFill>
              <a:srgbClr val="C2C5BE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0" tIns="0" rIns="0" bIns="0" rtlCol="0"/>
          <a:lstStyle/>
          <a:p>
            <a:pPr defTabSz="457200">
              <a:defRPr/>
            </a:pPr>
            <a:endParaRPr sz="1904">
              <a:solidFill>
                <a:prstClr val="black"/>
              </a:solidFill>
            </a:endParaRPr>
          </a:p>
        </p:txBody>
      </p:sp>
      <p:sp>
        <p:nvSpPr>
          <p:cNvPr id="33" name="object 7"/>
          <p:cNvSpPr txBox="1"/>
          <p:nvPr/>
        </p:nvSpPr>
        <p:spPr>
          <a:xfrm>
            <a:off x="1512622" y="17565"/>
            <a:ext cx="10311721" cy="264534"/>
          </a:xfrm>
          <a:prstGeom prst="rect">
            <a:avLst/>
          </a:prstGeom>
        </p:spPr>
        <p:txBody>
          <a:bodyPr vert="horz" wrap="square" lIns="0" tIns="18136" rIns="0" bIns="0" rtlCol="0">
            <a:spAutoFit/>
          </a:bodyPr>
          <a:lstStyle/>
          <a:p>
            <a:pPr marL="13434" defTabSz="457200">
              <a:spcBef>
                <a:spcPts val="143"/>
              </a:spcBef>
              <a:defRPr/>
            </a:pPr>
            <a:r>
              <a:rPr sz="1600" b="1" spc="42" dirty="0" smtClean="0">
                <a:solidFill>
                  <a:srgbClr val="5B9BD5">
                    <a:lumMod val="50000"/>
                  </a:srgbClr>
                </a:solidFill>
                <a:latin typeface="Arial"/>
                <a:cs typeface="Arial"/>
              </a:rPr>
              <a:t>ИНВЕСТИЦИОНН</a:t>
            </a:r>
            <a:r>
              <a:rPr lang="ru-RU" sz="1600" b="1" spc="42" dirty="0" smtClean="0">
                <a:solidFill>
                  <a:srgbClr val="5B9BD5">
                    <a:lumMod val="50000"/>
                  </a:srgbClr>
                </a:solidFill>
                <a:latin typeface="Arial"/>
                <a:cs typeface="Arial"/>
              </a:rPr>
              <a:t>АЯ ПЛОЩАДКА </a:t>
            </a:r>
            <a:r>
              <a:rPr lang="ru-RU" sz="1600" b="1" spc="42" dirty="0">
                <a:solidFill>
                  <a:srgbClr val="5B9BD5">
                    <a:lumMod val="50000"/>
                  </a:srgbClr>
                </a:solidFill>
                <a:latin typeface="Arial"/>
                <a:cs typeface="Arial"/>
              </a:rPr>
              <a:t>ДЛЯ РАЗМЕЩЕНИЯ СКЛАДОВ И ОПТОВЫХ БАЗ</a:t>
            </a:r>
            <a:endParaRPr lang="ru-RU" sz="1600" dirty="0">
              <a:solidFill>
                <a:srgbClr val="5B9BD5">
                  <a:lumMod val="50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31" name="Text Box 65"/>
          <p:cNvSpPr txBox="1">
            <a:spLocks noChangeArrowheads="1"/>
          </p:cNvSpPr>
          <p:nvPr/>
        </p:nvSpPr>
        <p:spPr bwMode="auto">
          <a:xfrm>
            <a:off x="2477934" y="366632"/>
            <a:ext cx="8381099" cy="299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40365" rIns="0" bIns="0">
            <a:spAutoFit/>
          </a:bodyPr>
          <a:lstStyle>
            <a:lvl1pPr marL="12700"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1pPr>
            <a:lvl2pPr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2pPr>
            <a:lvl3pPr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3pPr>
            <a:lvl4pPr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4pPr>
            <a:lvl5pPr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9pPr>
          </a:lstStyle>
          <a:p>
            <a:pPr marL="13434" algn="ctr" defTabSz="967252">
              <a:lnSpc>
                <a:spcPts val="2156"/>
              </a:lnSpc>
              <a:spcBef>
                <a:spcPts val="317"/>
              </a:spcBef>
              <a:buSzPct val="100000"/>
              <a:tabLst>
                <a:tab pos="13434" algn="l"/>
                <a:tab pos="486985" algn="l"/>
                <a:tab pos="962215" algn="l"/>
                <a:tab pos="1437444" algn="l"/>
                <a:tab pos="1912675" algn="l"/>
                <a:tab pos="2387904" algn="l"/>
                <a:tab pos="2863135" algn="l"/>
                <a:tab pos="3338364" algn="l"/>
                <a:tab pos="3813594" algn="l"/>
                <a:tab pos="4288824" algn="l"/>
                <a:tab pos="4764054" algn="l"/>
                <a:tab pos="5239283" algn="l"/>
                <a:tab pos="5714514" algn="l"/>
                <a:tab pos="6189743" algn="l"/>
                <a:tab pos="6664974" algn="l"/>
                <a:tab pos="7140203" algn="l"/>
                <a:tab pos="7615433" algn="l"/>
                <a:tab pos="8090663" algn="l"/>
                <a:tab pos="8565893" algn="l"/>
                <a:tab pos="9041122" algn="l"/>
                <a:tab pos="9516353" algn="l"/>
              </a:tabLst>
              <a:defRPr/>
            </a:pPr>
            <a:r>
              <a:rPr lang="ru-RU" altLang="ru-RU" sz="1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КУРГАНСКАЯ ОБЛАСТЬ, Г. ПЕТУХОВО (КМП 28)</a:t>
            </a:r>
            <a:endParaRPr lang="ru-RU" altLang="ru-RU" sz="1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158379" y="3678105"/>
            <a:ext cx="6960100" cy="1975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8843" marR="1531483" indent="-228600">
              <a:lnSpc>
                <a:spcPct val="102200"/>
              </a:lnSpc>
              <a:buClr>
                <a:srgbClr val="4472C4">
                  <a:lumMod val="50000"/>
                </a:srgbClr>
              </a:buClr>
              <a:buFont typeface="Courier New" panose="02070309020205020404" pitchFamily="49" charset="0"/>
              <a:buChar char="o"/>
            </a:pPr>
            <a:endParaRPr lang="ru-RU" sz="800" dirty="0">
              <a:solidFill>
                <a:srgbClr val="4472C4">
                  <a:lumMod val="50000"/>
                </a:srgbClr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endParaRPr lang="ru-RU" sz="800" spc="-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r>
              <a:rPr lang="ru-RU" sz="800" spc="-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Предоставление земельного участка в аренду без проведения торгов в целях реализации масштабных инвестиционных проектов с последующим правом выкупа;</a:t>
            </a: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endParaRPr lang="ru-RU" sz="800" spc="-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r>
              <a:rPr lang="ru-RU" sz="800" spc="-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Субсидирование лизинга оборудования до 50%, но не более 50 </a:t>
            </a:r>
            <a:r>
              <a:rPr lang="ru-RU" sz="800" spc="-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млн.руб</a:t>
            </a:r>
            <a:r>
              <a:rPr lang="ru-RU" sz="800" spc="-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.; </a:t>
            </a: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endParaRPr lang="ru-RU" sz="800" spc="-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r>
              <a:rPr lang="ru-RU" sz="800" spc="-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Льготные кредиты, лизинг;</a:t>
            </a: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endParaRPr lang="ru-RU" sz="800" spc="-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r>
              <a:rPr lang="ru-RU" sz="800" spc="-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Cубсидия</a:t>
            </a:r>
            <a:r>
              <a:rPr lang="ru-RU" sz="800" spc="-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возмещение части затрат по кредитам в легкой промышленности;</a:t>
            </a: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endParaRPr lang="ru-RU" sz="800" spc="-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r>
              <a:rPr lang="ru-RU" sz="800" spc="-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Микрозаймы</a:t>
            </a:r>
            <a:r>
              <a:rPr lang="ru-RU" sz="800" spc="-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Фонда микрофинансирования Курганской области, до 5 млн. руб. под 0,1% годовых. </a:t>
            </a: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endParaRPr lang="ru-RU" sz="800" spc="-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8843" marR="1531483" indent="-228600">
              <a:lnSpc>
                <a:spcPct val="102200"/>
              </a:lnSpc>
              <a:buClr>
                <a:srgbClr val="4472C4">
                  <a:lumMod val="50000"/>
                </a:srgbClr>
              </a:buClr>
              <a:buFont typeface="Courier New" panose="02070309020205020404" pitchFamily="49" charset="0"/>
              <a:buChar char="o"/>
            </a:pPr>
            <a:endParaRPr lang="ru-RU" sz="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8843" marR="1531483" indent="-228600">
              <a:lnSpc>
                <a:spcPct val="102200"/>
              </a:lnSpc>
              <a:buClr>
                <a:srgbClr val="4472C4">
                  <a:lumMod val="50000"/>
                </a:srgbClr>
              </a:buClr>
              <a:buFont typeface="Courier New" panose="02070309020205020404" pitchFamily="49" charset="0"/>
              <a:buChar char="o"/>
            </a:pPr>
            <a:endParaRPr lang="ru-RU" sz="8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9188897"/>
              </p:ext>
            </p:extLst>
          </p:nvPr>
        </p:nvGraphicFramePr>
        <p:xfrm>
          <a:off x="105939" y="807574"/>
          <a:ext cx="5212382" cy="5160859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14565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558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268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Площадь площадки 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Здание – 7000 </a:t>
                      </a:r>
                      <a:r>
                        <a:rPr lang="ru-RU" sz="800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кв.м</a:t>
                      </a: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Земельный участок - 15140 </a:t>
                      </a:r>
                      <a:r>
                        <a:rPr lang="ru-RU" sz="800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кв.м</a:t>
                      </a:r>
                      <a:endParaRPr lang="ru-RU" sz="800" b="0" i="0" u="none" strike="noStrike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icrosoft YaHei" pitchFamily="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44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Кадастровый номер участка/квартала  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45:14:020102:557</a:t>
                      </a:r>
                    </a:p>
                  </a:txBody>
                  <a:tcPr marL="8255" marR="8255" marT="8255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843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Собственник </a:t>
                      </a:r>
                      <a:endParaRPr lang="ru-RU" sz="8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kern="1200" dirty="0" smtClean="0">
                          <a:latin typeface="Arial" panose="020B0604020202020204" pitchFamily="34" charset="0"/>
                          <a:ea typeface="Liberation Sans" pitchFamily="34"/>
                          <a:cs typeface="Arial" panose="020B0604020202020204" pitchFamily="34" charset="0"/>
                        </a:rPr>
                        <a:t>Здание - частная собственность - Собственность ИП Агаларов </a:t>
                      </a:r>
                      <a:r>
                        <a:rPr lang="ru-RU" sz="800" b="0" i="0" u="none" strike="noStrike" kern="1200" dirty="0" err="1" smtClean="0">
                          <a:latin typeface="Arial" panose="020B0604020202020204" pitchFamily="34" charset="0"/>
                          <a:ea typeface="Liberation Sans" pitchFamily="34"/>
                          <a:cs typeface="Arial" panose="020B0604020202020204" pitchFamily="34" charset="0"/>
                        </a:rPr>
                        <a:t>Миррамиз</a:t>
                      </a:r>
                      <a:endParaRPr lang="ru-RU" sz="800" b="0" i="0" u="none" strike="noStrike" kern="1200" dirty="0" smtClean="0">
                        <a:latin typeface="Arial" panose="020B0604020202020204" pitchFamily="34" charset="0"/>
                        <a:ea typeface="Liberation Sans" pitchFamily="34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kern="1200" dirty="0" smtClean="0">
                          <a:latin typeface="Arial" panose="020B0604020202020204" pitchFamily="34" charset="0"/>
                          <a:ea typeface="Liberation Sans" pitchFamily="34"/>
                          <a:cs typeface="Arial" panose="020B0604020202020204" pitchFamily="34" charset="0"/>
                        </a:rPr>
                        <a:t>Земельный участок</a:t>
                      </a:r>
                      <a:r>
                        <a:rPr lang="ru-RU" sz="800" b="0" i="0" u="none" strike="noStrike" kern="1200" baseline="0" dirty="0" smtClean="0">
                          <a:latin typeface="Arial" panose="020B0604020202020204" pitchFamily="34" charset="0"/>
                          <a:ea typeface="Liberation Sans" pitchFamily="34"/>
                          <a:cs typeface="Arial" panose="020B0604020202020204" pitchFamily="34" charset="0"/>
                        </a:rPr>
                        <a:t> – Муниципальная собственность </a:t>
                      </a:r>
                      <a:endParaRPr lang="ru-RU" sz="800" b="0" i="0" u="none" strike="noStrike" kern="1200" dirty="0" smtClean="0">
                        <a:latin typeface="Arial" panose="020B0604020202020204" pitchFamily="34" charset="0"/>
                        <a:ea typeface="Liberation Sans" pitchFamily="34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30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Arial" panose="020B0604020202020204" pitchFamily="34" charset="0"/>
                          <a:ea typeface="PT Astra Serif" pitchFamily="18" charset="-52"/>
                          <a:cs typeface="Arial" panose="020B0604020202020204" pitchFamily="34" charset="0"/>
                        </a:rPr>
                        <a:t>Стоимость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kern="1200" dirty="0" smtClean="0">
                          <a:latin typeface="Arial" panose="020B0604020202020204" pitchFamily="34" charset="0"/>
                          <a:ea typeface="Microsoft YaHei" pitchFamily="2"/>
                          <a:cs typeface="Arial" panose="020B0604020202020204" pitchFamily="34" charset="0"/>
                        </a:rPr>
                        <a:t>3 </a:t>
                      </a:r>
                      <a:r>
                        <a:rPr lang="ru-RU" sz="800" b="0" i="0" u="none" strike="noStrike" kern="1200" dirty="0" err="1" smtClean="0">
                          <a:latin typeface="Arial" panose="020B0604020202020204" pitchFamily="34" charset="0"/>
                          <a:ea typeface="Microsoft YaHei" pitchFamily="2"/>
                          <a:cs typeface="Arial" panose="020B0604020202020204" pitchFamily="34" charset="0"/>
                        </a:rPr>
                        <a:t>млн.руб</a:t>
                      </a:r>
                      <a:r>
                        <a:rPr lang="ru-RU" sz="800" b="0" i="0" u="none" strike="noStrike" kern="1200" dirty="0" smtClean="0">
                          <a:latin typeface="Arial" panose="020B0604020202020204" pitchFamily="34" charset="0"/>
                          <a:ea typeface="Microsoft YaHei" pitchFamily="2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8255" marR="8255" marT="8255" marB="0"/>
                </a:tc>
              </a:tr>
              <a:tr h="3429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Категория земель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kern="1200" dirty="0" smtClean="0">
                          <a:latin typeface="Arial" panose="020B0604020202020204" pitchFamily="34" charset="0"/>
                          <a:ea typeface="Microsoft YaHei" pitchFamily="2"/>
                          <a:cs typeface="Arial" panose="020B0604020202020204" pitchFamily="34" charset="0"/>
                        </a:rPr>
                        <a:t>Земли населенных пунктов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i="0" u="none" strike="noStrike" kern="1200" dirty="0" smtClean="0">
                        <a:latin typeface="Arial" panose="020B0604020202020204" pitchFamily="34" charset="0"/>
                        <a:ea typeface="Microsoft YaHei" pitchFamily="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242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Основные виды разрешенного использования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Зона торгового назначения и общественного питания</a:t>
                      </a:r>
                    </a:p>
                    <a:p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237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Электроснабжение</a:t>
                      </a:r>
                      <a:endParaRPr lang="ru-RU" sz="8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800" b="0" i="0" u="none" strike="noStrike" kern="1200" dirty="0" smtClean="0">
                          <a:latin typeface="Arial" panose="020B0604020202020204" pitchFamily="34" charset="0"/>
                          <a:ea typeface="Liberation Sans" pitchFamily="34"/>
                          <a:cs typeface="Arial" panose="020B0604020202020204" pitchFamily="34" charset="0"/>
                        </a:rPr>
                        <a:t>Возможно подключение</a:t>
                      </a:r>
                      <a:r>
                        <a:rPr lang="ru-RU" sz="800" b="0" i="0" u="none" strike="noStrike" kern="1200" baseline="0" dirty="0" smtClean="0">
                          <a:latin typeface="Arial" panose="020B0604020202020204" pitchFamily="34" charset="0"/>
                          <a:ea typeface="Liberation Sans" pitchFamily="34"/>
                          <a:cs typeface="Arial" panose="020B0604020202020204" pitchFamily="34" charset="0"/>
                        </a:rPr>
                        <a:t> к действующей </a:t>
                      </a:r>
                      <a:r>
                        <a:rPr lang="ru-RU" sz="800" b="0" i="0" u="none" strike="noStrike" kern="1200" dirty="0" smtClean="0">
                          <a:latin typeface="Arial" panose="020B0604020202020204" pitchFamily="34" charset="0"/>
                          <a:ea typeface="Liberation Sans" pitchFamily="34"/>
                          <a:cs typeface="Arial" panose="020B0604020202020204" pitchFamily="34" charset="0"/>
                        </a:rPr>
                        <a:t>ЛЭП 10 </a:t>
                      </a:r>
                      <a:r>
                        <a:rPr lang="ru-RU" sz="800" b="0" i="0" u="none" strike="noStrike" kern="1200" dirty="0" err="1" smtClean="0">
                          <a:latin typeface="Arial" panose="020B0604020202020204" pitchFamily="34" charset="0"/>
                          <a:ea typeface="Liberation Sans" pitchFamily="34"/>
                          <a:cs typeface="Arial" panose="020B0604020202020204" pitchFamily="34" charset="0"/>
                        </a:rPr>
                        <a:t>кВ</a:t>
                      </a:r>
                      <a:r>
                        <a:rPr lang="ru-RU" sz="800" b="0" i="0" u="none" strike="noStrike" kern="1200" dirty="0" smtClean="0">
                          <a:latin typeface="Arial" panose="020B0604020202020204" pitchFamily="34" charset="0"/>
                          <a:ea typeface="Liberation Sans" pitchFamily="34"/>
                          <a:cs typeface="Arial" panose="020B0604020202020204" pitchFamily="34" charset="0"/>
                        </a:rPr>
                        <a:t> (проходит вдоль </a:t>
                      </a:r>
                      <a:r>
                        <a:rPr lang="ru-RU" sz="800" b="0" i="0" u="none" strike="noStrike" kern="1200" baseline="0" dirty="0" smtClean="0">
                          <a:latin typeface="Arial" panose="020B0604020202020204" pitchFamily="34" charset="0"/>
                          <a:ea typeface="Liberation Sans" pitchFamily="34"/>
                          <a:cs typeface="Arial" panose="020B0604020202020204" pitchFamily="34" charset="0"/>
                        </a:rPr>
                        <a:t>земельный участка )</a:t>
                      </a:r>
                      <a:endParaRPr lang="ru-RU" sz="800" b="0" i="0" u="none" strike="noStrike" kern="1200" dirty="0" smtClean="0">
                        <a:latin typeface="Arial" panose="020B0604020202020204" pitchFamily="34" charset="0"/>
                        <a:ea typeface="Liberation Sans" pitchFamily="34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042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Газоснабжение 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Отсутствует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018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Водоснабжение 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kern="1200" dirty="0" smtClean="0">
                          <a:ln>
                            <a:noFill/>
                          </a:ln>
                          <a:latin typeface="Arial" panose="020B0604020202020204" pitchFamily="34" charset="0"/>
                          <a:ea typeface="Andale Sans UI" pitchFamily="2"/>
                          <a:cs typeface="Arial" panose="020B0604020202020204" pitchFamily="34" charset="0"/>
                        </a:rPr>
                        <a:t>Действующий водопровод расположен на участке </a:t>
                      </a:r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53060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Водоотведение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4" marB="0" horzOverflow="overflow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Необходимо предусмотреть</a:t>
                      </a:r>
                      <a:r>
                        <a:rPr lang="ru-RU" sz="8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систему водоотведения с использованием септика</a:t>
                      </a:r>
                      <a:endParaRPr lang="ru-RU" sz="8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4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668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Подъездные пути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Обеспечены асфальтовым покрытием.  Возможно строительство ЖД тупика. ЖД пути находятся на расстоянии 300 м. Также на расстоянии 700м находится действующий тупик.</a:t>
                      </a:r>
                      <a:r>
                        <a:rPr lang="ru-RU" sz="80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Собственник  «</a:t>
                      </a:r>
                      <a:r>
                        <a:rPr lang="ru-RU" sz="800" kern="1200" baseline="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Вторчермет</a:t>
                      </a:r>
                      <a:r>
                        <a:rPr lang="ru-RU" sz="80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». Использование возможно путем заключения договора.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7208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Механизм предоставления инвестиционной площадки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8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1) Предоставление земельного участка в аренду без проведения торгов в целях</a:t>
                      </a:r>
                      <a:r>
                        <a:rPr lang="ru-RU" sz="800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реализации масштабных инвестиционных проектов</a:t>
                      </a:r>
                      <a:r>
                        <a:rPr lang="ru-RU" sz="800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 последующим правом выкупа;</a:t>
                      </a: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8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2)Аукцион по аренде/собственности земельных участков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extLst>
                  <a:ext uri="{0D108BD9-81ED-4DB2-BD59-A6C34878D82A}">
                    <a16:rowId xmlns:a16="http://schemas.microsoft.com/office/drawing/2014/main" xmlns="" val="656639587"/>
                  </a:ext>
                </a:extLst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713" y="812800"/>
            <a:ext cx="2706687" cy="304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400" y="812800"/>
            <a:ext cx="3871913" cy="304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5592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/>
          <p:nvPr/>
        </p:nvSpPr>
        <p:spPr>
          <a:xfrm>
            <a:off x="0" y="21195"/>
            <a:ext cx="4955869" cy="713118"/>
          </a:xfrm>
          <a:custGeom>
            <a:avLst/>
            <a:gdLst/>
            <a:ahLst/>
            <a:cxnLst/>
            <a:rect l="l" t="t" r="r" b="b"/>
            <a:pathLst>
              <a:path w="4775200" h="1216025">
                <a:moveTo>
                  <a:pt x="783162" y="0"/>
                </a:moveTo>
                <a:lnTo>
                  <a:pt x="464165" y="1771"/>
                </a:lnTo>
                <a:lnTo>
                  <a:pt x="0" y="288671"/>
                </a:lnTo>
                <a:lnTo>
                  <a:pt x="0" y="519810"/>
                </a:lnTo>
                <a:lnTo>
                  <a:pt x="829003" y="1215918"/>
                </a:lnTo>
                <a:lnTo>
                  <a:pt x="4774971" y="1201813"/>
                </a:lnTo>
                <a:lnTo>
                  <a:pt x="1663091" y="731625"/>
                </a:lnTo>
                <a:lnTo>
                  <a:pt x="783162" y="0"/>
                </a:lnTo>
                <a:close/>
              </a:path>
            </a:pathLst>
          </a:custGeom>
          <a:solidFill>
            <a:srgbClr val="52A138"/>
          </a:solidFill>
          <a:ln>
            <a:solidFill>
              <a:srgbClr val="52A138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0" tIns="0" rIns="0" bIns="0" rtlCol="0"/>
          <a:lstStyle/>
          <a:p>
            <a:pPr marL="0" marR="0" lvl="0" indent="0" algn="l" defTabSz="967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04" b="0" i="0" u="none" strike="noStrike" kern="1200" cap="none" spc="0" normalizeH="0" baseline="0" noProof="0">
              <a:ln>
                <a:noFill/>
              </a:ln>
              <a:solidFill>
                <a:srgbClr val="ED523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4"/>
          <p:cNvSpPr/>
          <p:nvPr/>
        </p:nvSpPr>
        <p:spPr>
          <a:xfrm>
            <a:off x="1122232" y="275292"/>
            <a:ext cx="10996247" cy="446909"/>
          </a:xfrm>
          <a:custGeom>
            <a:avLst/>
            <a:gdLst/>
            <a:ahLst/>
            <a:cxnLst/>
            <a:rect l="l" t="t" r="r" b="b"/>
            <a:pathLst>
              <a:path w="9635490" h="746760">
                <a:moveTo>
                  <a:pt x="9635382" y="0"/>
                </a:moveTo>
                <a:lnTo>
                  <a:pt x="0" y="0"/>
                </a:lnTo>
                <a:lnTo>
                  <a:pt x="904855" y="744354"/>
                </a:lnTo>
                <a:lnTo>
                  <a:pt x="9635382" y="746522"/>
                </a:lnTo>
                <a:lnTo>
                  <a:pt x="9635382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0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bject 5"/>
          <p:cNvSpPr/>
          <p:nvPr/>
        </p:nvSpPr>
        <p:spPr>
          <a:xfrm>
            <a:off x="0" y="0"/>
            <a:ext cx="1195754" cy="480262"/>
          </a:xfrm>
          <a:custGeom>
            <a:avLst/>
            <a:gdLst/>
            <a:ahLst/>
            <a:cxnLst/>
            <a:rect l="l" t="t" r="r" b="b"/>
            <a:pathLst>
              <a:path w="1056640" h="454025">
                <a:moveTo>
                  <a:pt x="507743" y="0"/>
                </a:moveTo>
                <a:lnTo>
                  <a:pt x="0" y="1197"/>
                </a:lnTo>
                <a:lnTo>
                  <a:pt x="0" y="453595"/>
                </a:lnTo>
                <a:lnTo>
                  <a:pt x="1056614" y="453595"/>
                </a:lnTo>
                <a:lnTo>
                  <a:pt x="507743" y="0"/>
                </a:lnTo>
                <a:close/>
              </a:path>
            </a:pathLst>
          </a:custGeom>
          <a:solidFill>
            <a:srgbClr val="C2C5BE"/>
          </a:solidFill>
          <a:ln>
            <a:solidFill>
              <a:srgbClr val="C2C5BE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0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bject 7"/>
          <p:cNvSpPr txBox="1"/>
          <p:nvPr/>
        </p:nvSpPr>
        <p:spPr>
          <a:xfrm>
            <a:off x="1512622" y="17565"/>
            <a:ext cx="10311721" cy="264534"/>
          </a:xfrm>
          <a:prstGeom prst="rect">
            <a:avLst/>
          </a:prstGeom>
        </p:spPr>
        <p:txBody>
          <a:bodyPr vert="horz" wrap="square" lIns="0" tIns="18136" rIns="0" bIns="0" rtlCol="0">
            <a:spAutoFit/>
          </a:bodyPr>
          <a:lstStyle/>
          <a:p>
            <a:pPr marL="13434" marR="0" lvl="0" indent="0" algn="l" defTabSz="457200" rtl="0" eaLnBrk="1" fontAlgn="auto" latinLnBrk="0" hangingPunct="1">
              <a:lnSpc>
                <a:spcPct val="100000"/>
              </a:lnSpc>
              <a:spcBef>
                <a:spcPts val="14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42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ИНВЕСТИЦИОНН</a:t>
            </a:r>
            <a:r>
              <a:rPr kumimoji="0" lang="ru-RU" sz="1600" b="1" i="0" u="none" strike="noStrike" kern="1200" cap="none" spc="42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АЯ</a:t>
            </a:r>
            <a:r>
              <a:rPr kumimoji="0" lang="ru-RU" sz="1600" b="1" i="0" u="none" strike="noStrike" kern="1200" cap="none" spc="42" normalizeH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ПЛОЩАДКА ДЛЯ РАЗМЕЩЕНИЯ ПРОМЫШЛЕННОГО ПРОИЗВОДСТВА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1" name="Text Box 65"/>
          <p:cNvSpPr txBox="1">
            <a:spLocks noChangeArrowheads="1"/>
          </p:cNvSpPr>
          <p:nvPr/>
        </p:nvSpPr>
        <p:spPr bwMode="auto">
          <a:xfrm>
            <a:off x="2477934" y="366632"/>
            <a:ext cx="8381099" cy="299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40365" rIns="0" bIns="0">
            <a:spAutoFit/>
          </a:bodyPr>
          <a:lstStyle>
            <a:lvl1pPr marL="12700"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1pPr>
            <a:lvl2pPr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2pPr>
            <a:lvl3pPr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3pPr>
            <a:lvl4pPr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4pPr>
            <a:lvl5pPr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9pPr>
          </a:lstStyle>
          <a:p>
            <a:pPr marL="13434" algn="ctr" defTabSz="967252">
              <a:lnSpc>
                <a:spcPts val="2156"/>
              </a:lnSpc>
              <a:spcBef>
                <a:spcPts val="317"/>
              </a:spcBef>
              <a:buSzPct val="100000"/>
              <a:tabLst>
                <a:tab pos="13434" algn="l"/>
                <a:tab pos="486985" algn="l"/>
                <a:tab pos="962215" algn="l"/>
                <a:tab pos="1437444" algn="l"/>
                <a:tab pos="1912675" algn="l"/>
                <a:tab pos="2387904" algn="l"/>
                <a:tab pos="2863135" algn="l"/>
                <a:tab pos="3338364" algn="l"/>
                <a:tab pos="3813594" algn="l"/>
                <a:tab pos="4288824" algn="l"/>
                <a:tab pos="4764054" algn="l"/>
                <a:tab pos="5239283" algn="l"/>
                <a:tab pos="5714514" algn="l"/>
                <a:tab pos="6189743" algn="l"/>
                <a:tab pos="6664974" algn="l"/>
                <a:tab pos="7140203" algn="l"/>
                <a:tab pos="7615433" algn="l"/>
                <a:tab pos="8090663" algn="l"/>
                <a:tab pos="8565893" algn="l"/>
                <a:tab pos="9041122" algn="l"/>
                <a:tab pos="9516353" algn="l"/>
              </a:tabLst>
              <a:defRPr/>
            </a:pPr>
            <a:r>
              <a:rPr lang="ru-RU" altLang="ru-RU" sz="1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КУРГАНСКАЯ ОБЛАСТЬ, г. Петухово, ул. Мелиораторов, д.4</a:t>
            </a:r>
            <a:endParaRPr lang="ru-RU" altLang="ru-RU" sz="1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158379" y="3678105"/>
            <a:ext cx="6960100" cy="1347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8843" marR="1531483" indent="-228600">
              <a:lnSpc>
                <a:spcPct val="102200"/>
              </a:lnSpc>
              <a:buClr>
                <a:schemeClr val="accent5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endParaRPr lang="ru-RU" sz="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endParaRPr lang="ru-RU" sz="800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r>
              <a:rPr lang="ru-RU" sz="800" spc="-1" dirty="0">
                <a:latin typeface="Arial" panose="020B0604020202020204" pitchFamily="34" charset="0"/>
                <a:cs typeface="Arial" panose="020B0604020202020204" pitchFamily="34" charset="0"/>
              </a:rPr>
              <a:t>Субсидирование лизинга оборудования до 50%, но не более 50 </a:t>
            </a:r>
            <a:r>
              <a:rPr lang="ru-RU" sz="800" spc="-1" dirty="0" err="1">
                <a:latin typeface="Arial" panose="020B0604020202020204" pitchFamily="34" charset="0"/>
                <a:cs typeface="Arial" panose="020B0604020202020204" pitchFamily="34" charset="0"/>
              </a:rPr>
              <a:t>млн.руб</a:t>
            </a:r>
            <a:r>
              <a:rPr lang="ru-RU" sz="800" spc="-1" dirty="0">
                <a:latin typeface="Arial" panose="020B0604020202020204" pitchFamily="34" charset="0"/>
                <a:cs typeface="Arial" panose="020B0604020202020204" pitchFamily="34" charset="0"/>
              </a:rPr>
              <a:t>.; </a:t>
            </a: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endParaRPr lang="ru-RU" sz="800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r>
              <a:rPr lang="ru-RU" sz="800" spc="-1" dirty="0">
                <a:latin typeface="Arial" panose="020B0604020202020204" pitchFamily="34" charset="0"/>
                <a:cs typeface="Arial" panose="020B0604020202020204" pitchFamily="34" charset="0"/>
              </a:rPr>
              <a:t>Льготные кредиты, лизинг;</a:t>
            </a: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endParaRPr lang="ru-RU" sz="800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r>
              <a:rPr lang="ru-RU" sz="800" spc="-1" dirty="0" err="1">
                <a:latin typeface="Arial" panose="020B0604020202020204" pitchFamily="34" charset="0"/>
                <a:cs typeface="Arial" panose="020B0604020202020204" pitchFamily="34" charset="0"/>
              </a:rPr>
              <a:t>Cубсидия</a:t>
            </a:r>
            <a:r>
              <a:rPr lang="ru-RU" sz="800" spc="-1" dirty="0">
                <a:latin typeface="Arial" panose="020B0604020202020204" pitchFamily="34" charset="0"/>
                <a:cs typeface="Arial" panose="020B0604020202020204" pitchFamily="34" charset="0"/>
              </a:rPr>
              <a:t> на возмещение части затрат по кредитам в легкой промышленности;</a:t>
            </a: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endParaRPr lang="ru-RU" sz="800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r>
              <a:rPr lang="ru-RU" sz="800" spc="-1" dirty="0" err="1">
                <a:latin typeface="Arial" panose="020B0604020202020204" pitchFamily="34" charset="0"/>
                <a:cs typeface="Arial" panose="020B0604020202020204" pitchFamily="34" charset="0"/>
              </a:rPr>
              <a:t>Микрозаймы</a:t>
            </a:r>
            <a:r>
              <a:rPr lang="ru-RU" sz="800" spc="-1" dirty="0">
                <a:latin typeface="Arial" panose="020B0604020202020204" pitchFamily="34" charset="0"/>
                <a:cs typeface="Arial" panose="020B0604020202020204" pitchFamily="34" charset="0"/>
              </a:rPr>
              <a:t> Фонда микрофинансирования Курганской области, до 5 млн. руб. под 0,1% годовых. 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8843" marR="1531483" indent="-228600">
              <a:lnSpc>
                <a:spcPct val="102200"/>
              </a:lnSpc>
              <a:buClr>
                <a:schemeClr val="accent5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endParaRPr lang="ru-RU" sz="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8861225"/>
              </p:ext>
            </p:extLst>
          </p:nvPr>
        </p:nvGraphicFramePr>
        <p:xfrm>
          <a:off x="105939" y="807575"/>
          <a:ext cx="5212382" cy="5836945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145653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7558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240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Площадь площадки 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icrosoft YaHei" pitchFamily="2"/>
                          <a:cs typeface="Arial" panose="020B0604020202020204" pitchFamily="34" charset="0"/>
                        </a:rPr>
                        <a:t>9034 </a:t>
                      </a:r>
                      <a:r>
                        <a:rPr lang="ru-RU" sz="800" b="0" i="0" u="none" strike="noStrike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icrosoft YaHei" pitchFamily="2"/>
                          <a:cs typeface="Arial" panose="020B0604020202020204" pitchFamily="34" charset="0"/>
                        </a:rPr>
                        <a:t>кв.м</a:t>
                      </a:r>
                      <a:r>
                        <a:rPr lang="ru-RU" sz="8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icrosoft YaHei" pitchFamily="2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8255" marR="8255" marT="8255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05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Кадастровый номер участка/квартала  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45:14:020105:120</a:t>
                      </a:r>
                    </a:p>
                  </a:txBody>
                  <a:tcPr marL="8255" marR="8255" marT="8255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900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Собственник </a:t>
                      </a:r>
                      <a:endParaRPr lang="ru-RU" sz="8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kern="1200" dirty="0" smtClean="0">
                          <a:latin typeface="Arial" panose="020B0604020202020204" pitchFamily="34" charset="0"/>
                          <a:ea typeface="Liberation Sans" pitchFamily="34"/>
                          <a:cs typeface="Arial" panose="020B0604020202020204" pitchFamily="34" charset="0"/>
                        </a:rPr>
                        <a:t>Частная собственность - ООО "</a:t>
                      </a:r>
                      <a:r>
                        <a:rPr lang="ru-RU" sz="800" b="0" i="0" u="none" strike="noStrike" kern="1200" dirty="0" err="1" smtClean="0">
                          <a:latin typeface="Arial" panose="020B0604020202020204" pitchFamily="34" charset="0"/>
                          <a:ea typeface="Liberation Sans" pitchFamily="34"/>
                          <a:cs typeface="Arial" panose="020B0604020202020204" pitchFamily="34" charset="0"/>
                        </a:rPr>
                        <a:t>РегионПлюс</a:t>
                      </a:r>
                      <a:r>
                        <a:rPr lang="ru-RU" sz="800" b="0" i="0" u="none" strike="noStrike" kern="1200" dirty="0" smtClean="0">
                          <a:latin typeface="Arial" panose="020B0604020202020204" pitchFamily="34" charset="0"/>
                          <a:ea typeface="Liberation Sans" pitchFamily="34"/>
                          <a:cs typeface="Arial" panose="020B0604020202020204" pitchFamily="34" charset="0"/>
                        </a:rPr>
                        <a:t>".Юридический адрес:640000, </a:t>
                      </a:r>
                      <a:r>
                        <a:rPr lang="ru-RU" sz="800" b="0" i="0" u="none" strike="noStrike" kern="1200" dirty="0" err="1" smtClean="0">
                          <a:latin typeface="Arial" panose="020B0604020202020204" pitchFamily="34" charset="0"/>
                          <a:ea typeface="Liberation Sans" pitchFamily="34"/>
                          <a:cs typeface="Arial" panose="020B0604020202020204" pitchFamily="34" charset="0"/>
                        </a:rPr>
                        <a:t>г.Курган</a:t>
                      </a:r>
                      <a:r>
                        <a:rPr lang="ru-RU" sz="800" b="0" i="0" u="none" strike="noStrike" kern="1200" dirty="0" smtClean="0">
                          <a:latin typeface="Arial" panose="020B0604020202020204" pitchFamily="34" charset="0"/>
                          <a:ea typeface="Liberation Sans" pitchFamily="34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kern="1200" dirty="0" err="1" smtClean="0">
                          <a:latin typeface="Arial" panose="020B0604020202020204" pitchFamily="34" charset="0"/>
                          <a:ea typeface="Liberation Sans" pitchFamily="34"/>
                          <a:cs typeface="Arial" panose="020B0604020202020204" pitchFamily="34" charset="0"/>
                        </a:rPr>
                        <a:t>ул.Омская</a:t>
                      </a:r>
                      <a:r>
                        <a:rPr lang="ru-RU" sz="800" b="0" i="0" u="none" strike="noStrike" kern="1200" dirty="0" smtClean="0">
                          <a:latin typeface="Arial" panose="020B0604020202020204" pitchFamily="34" charset="0"/>
                          <a:ea typeface="Liberation Sans" pitchFamily="34"/>
                          <a:cs typeface="Arial" panose="020B0604020202020204" pitchFamily="34" charset="0"/>
                        </a:rPr>
                        <a:t> 148 строение 4.</a:t>
                      </a:r>
                    </a:p>
                  </a:txBody>
                  <a:tcPr marL="8255" marR="8255" marT="8255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90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Arial" panose="020B0604020202020204" pitchFamily="34" charset="0"/>
                          <a:ea typeface="PT Astra Serif" pitchFamily="18" charset="-52"/>
                          <a:cs typeface="Arial" panose="020B0604020202020204" pitchFamily="34" charset="0"/>
                        </a:rPr>
                        <a:t>Стоимость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kern="1200" dirty="0" smtClean="0">
                          <a:latin typeface="Arial" panose="020B0604020202020204" pitchFamily="34" charset="0"/>
                          <a:ea typeface="Microsoft YaHei" pitchFamily="2"/>
                          <a:cs typeface="Arial" panose="020B0604020202020204" pitchFamily="34" charset="0"/>
                        </a:rPr>
                        <a:t>По согласованию с собственником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i="0" u="none" strike="noStrike" kern="1200" dirty="0" smtClean="0">
                        <a:latin typeface="Arial" panose="020B0604020202020204" pitchFamily="34" charset="0"/>
                        <a:ea typeface="Microsoft YaHei" pitchFamily="2"/>
                        <a:cs typeface="Arial" panose="020B0604020202020204" pitchFamily="34" charset="0"/>
                      </a:endParaRPr>
                    </a:p>
                  </a:txBody>
                  <a:tcPr marL="8255" marR="8255" marT="8255" marB="0">
                    <a:noFill/>
                  </a:tcPr>
                </a:tc>
              </a:tr>
              <a:tr h="3387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Категория земель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kern="1200" dirty="0" smtClean="0">
                          <a:latin typeface="Arial" panose="020B0604020202020204" pitchFamily="34" charset="0"/>
                          <a:ea typeface="Microsoft YaHei" pitchFamily="2"/>
                          <a:cs typeface="Arial" panose="020B0604020202020204" pitchFamily="34" charset="0"/>
                        </a:rPr>
                        <a:t>Земли населенных пунктов</a:t>
                      </a:r>
                    </a:p>
                  </a:txBody>
                  <a:tcPr marL="8255" marR="8255" marT="8255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349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Основные виды разрешенного использования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промышленные предприятия и коммунально-складские организации 4-5 класса;</a:t>
                      </a:r>
                    </a:p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объекты технического и инженерного обеспечения предприятий;</a:t>
                      </a:r>
                    </a:p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научные, проектные и конструкторские организации, включая лаборатории биологического профиля или индустриальных технологий;</a:t>
                      </a:r>
                    </a:p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канализационные очистные сооружения;</a:t>
                      </a:r>
                    </a:p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оптовые магазины по реализации готовой продукции;</a:t>
                      </a:r>
                    </a:p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предприятия автосервиса;</a:t>
                      </a:r>
                    </a:p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административно-хозяйственные, деловые и общественные учреждения и организации локального, городского и внегородского значения;</a:t>
                      </a:r>
                    </a:p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офисы и представительства;</a:t>
                      </a:r>
                    </a:p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многофункциональные деловые и обслуживающие здания;</a:t>
                      </a:r>
                    </a:p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пункты первой медицинской помощи;</a:t>
                      </a:r>
                    </a:p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пожарные депо;</a:t>
                      </a:r>
                    </a:p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логистические центры;</a:t>
                      </a:r>
                    </a:p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отделения, участковые пункты милиции.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649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Электроснабжение</a:t>
                      </a:r>
                      <a:endParaRPr lang="ru-RU" sz="8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kern="1200" dirty="0" smtClean="0">
                          <a:latin typeface="Arial" panose="020B0604020202020204" pitchFamily="34" charset="0"/>
                          <a:ea typeface="Liberation Sans" pitchFamily="34"/>
                          <a:cs typeface="Arial" panose="020B0604020202020204" pitchFamily="34" charset="0"/>
                        </a:rPr>
                        <a:t>Возможность подключения</a:t>
                      </a:r>
                      <a:r>
                        <a:rPr lang="ru-RU" sz="800" b="0" i="0" u="none" strike="noStrike" kern="1200" baseline="0" dirty="0" smtClean="0">
                          <a:latin typeface="Arial" panose="020B0604020202020204" pitchFamily="34" charset="0"/>
                          <a:ea typeface="Liberation Sans" pitchFamily="34"/>
                          <a:cs typeface="Arial" panose="020B0604020202020204" pitchFamily="34" charset="0"/>
                        </a:rPr>
                        <a:t> к </a:t>
                      </a:r>
                      <a:r>
                        <a:rPr lang="ru-RU" sz="800" b="0" i="0" u="none" strike="noStrike" kern="1200" dirty="0" smtClean="0">
                          <a:latin typeface="Arial" panose="020B0604020202020204" pitchFamily="34" charset="0"/>
                          <a:ea typeface="Liberation Sans" pitchFamily="34"/>
                          <a:cs typeface="Arial" panose="020B0604020202020204" pitchFamily="34" charset="0"/>
                        </a:rPr>
                        <a:t>ВЛ-0,4 кВт (проходит вблизи земельного участка)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951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Газоснабжение 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Отсутствует</a:t>
                      </a:r>
                      <a:r>
                        <a:rPr lang="ru-RU" sz="8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(газификация планируется в 2024г.)</a:t>
                      </a:r>
                      <a:endParaRPr lang="ru-RU" sz="8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969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Водоснабжение 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kern="1200" dirty="0" smtClean="0">
                          <a:ln>
                            <a:noFill/>
                          </a:ln>
                          <a:latin typeface="Arial" panose="020B0604020202020204" pitchFamily="34" charset="0"/>
                          <a:ea typeface="Andale Sans UI" pitchFamily="2"/>
                          <a:cs typeface="Arial" panose="020B0604020202020204" pitchFamily="34" charset="0"/>
                        </a:rPr>
                        <a:t>Возможность подключения к центральному водоснабжению. Действующий водопровод проходит вблизи</a:t>
                      </a:r>
                      <a:r>
                        <a:rPr lang="ru-RU" sz="800" b="0" i="0" u="none" strike="noStrike" kern="1200" baseline="0" dirty="0" smtClean="0">
                          <a:ln>
                            <a:noFill/>
                          </a:ln>
                          <a:latin typeface="Arial" panose="020B0604020202020204" pitchFamily="34" charset="0"/>
                          <a:ea typeface="Andale Sans UI" pitchFamily="2"/>
                          <a:cs typeface="Arial" panose="020B0604020202020204" pitchFamily="34" charset="0"/>
                        </a:rPr>
                        <a:t> участка.</a:t>
                      </a:r>
                      <a:endParaRPr lang="ru-RU" sz="800" b="0" i="0" u="none" strike="noStrike" kern="1200" dirty="0" smtClean="0">
                        <a:ln>
                          <a:noFill/>
                        </a:ln>
                        <a:latin typeface="Arial" panose="020B0604020202020204" pitchFamily="34" charset="0"/>
                        <a:ea typeface="Andale Sans UI" pitchFamily="2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045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Водоотведение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4" marB="0" horzOverflow="overflow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Необходимо предусмотреть систему водоотведения с использованием септика</a:t>
                      </a:r>
                    </a:p>
                  </a:txBody>
                  <a:tcPr marL="8255" marR="8255" marT="8254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227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Подъездные пути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Обеспечены асфальтовым и грунтовым покрытием. Расстояние до ЖД  путей 1,5 км.</a:t>
                      </a:r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7120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Механизм предоставления инвестиционной площадки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8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Ежегодная арендная плата или цена выкупа  – по согласованию с собственником.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extLst>
                  <a:ext uri="{0D108BD9-81ED-4DB2-BD59-A6C34878D82A}">
                    <a16:rowId xmlns="" xmlns:a16="http://schemas.microsoft.com/office/drawing/2014/main" val="656639587"/>
                  </a:ext>
                </a:extLst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939" y="809626"/>
            <a:ext cx="3592512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4451" y="809626"/>
            <a:ext cx="3257549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8052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/>
          <p:nvPr/>
        </p:nvSpPr>
        <p:spPr>
          <a:xfrm>
            <a:off x="0" y="21195"/>
            <a:ext cx="4955869" cy="713118"/>
          </a:xfrm>
          <a:custGeom>
            <a:avLst/>
            <a:gdLst/>
            <a:ahLst/>
            <a:cxnLst/>
            <a:rect l="l" t="t" r="r" b="b"/>
            <a:pathLst>
              <a:path w="4775200" h="1216025">
                <a:moveTo>
                  <a:pt x="783162" y="0"/>
                </a:moveTo>
                <a:lnTo>
                  <a:pt x="464165" y="1771"/>
                </a:lnTo>
                <a:lnTo>
                  <a:pt x="0" y="288671"/>
                </a:lnTo>
                <a:lnTo>
                  <a:pt x="0" y="519810"/>
                </a:lnTo>
                <a:lnTo>
                  <a:pt x="829003" y="1215918"/>
                </a:lnTo>
                <a:lnTo>
                  <a:pt x="4774971" y="1201813"/>
                </a:lnTo>
                <a:lnTo>
                  <a:pt x="1663091" y="731625"/>
                </a:lnTo>
                <a:lnTo>
                  <a:pt x="783162" y="0"/>
                </a:lnTo>
                <a:close/>
              </a:path>
            </a:pathLst>
          </a:custGeom>
          <a:solidFill>
            <a:srgbClr val="52A138"/>
          </a:solidFill>
          <a:ln>
            <a:solidFill>
              <a:srgbClr val="52A138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0" tIns="0" rIns="0" bIns="0" rtlCol="0"/>
          <a:lstStyle/>
          <a:p>
            <a:pPr marL="0" marR="0" lvl="0" indent="0" algn="l" defTabSz="967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04" b="0" i="0" u="none" strike="noStrike" kern="1200" cap="none" spc="0" normalizeH="0" baseline="0" noProof="0">
              <a:ln>
                <a:noFill/>
              </a:ln>
              <a:solidFill>
                <a:srgbClr val="ED523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4"/>
          <p:cNvSpPr/>
          <p:nvPr/>
        </p:nvSpPr>
        <p:spPr>
          <a:xfrm>
            <a:off x="1122232" y="275292"/>
            <a:ext cx="10996247" cy="446909"/>
          </a:xfrm>
          <a:custGeom>
            <a:avLst/>
            <a:gdLst/>
            <a:ahLst/>
            <a:cxnLst/>
            <a:rect l="l" t="t" r="r" b="b"/>
            <a:pathLst>
              <a:path w="9635490" h="746760">
                <a:moveTo>
                  <a:pt x="9635382" y="0"/>
                </a:moveTo>
                <a:lnTo>
                  <a:pt x="0" y="0"/>
                </a:lnTo>
                <a:lnTo>
                  <a:pt x="904855" y="744354"/>
                </a:lnTo>
                <a:lnTo>
                  <a:pt x="9635382" y="746522"/>
                </a:lnTo>
                <a:lnTo>
                  <a:pt x="9635382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0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bject 5"/>
          <p:cNvSpPr/>
          <p:nvPr/>
        </p:nvSpPr>
        <p:spPr>
          <a:xfrm>
            <a:off x="0" y="0"/>
            <a:ext cx="1195754" cy="480262"/>
          </a:xfrm>
          <a:custGeom>
            <a:avLst/>
            <a:gdLst/>
            <a:ahLst/>
            <a:cxnLst/>
            <a:rect l="l" t="t" r="r" b="b"/>
            <a:pathLst>
              <a:path w="1056640" h="454025">
                <a:moveTo>
                  <a:pt x="507743" y="0"/>
                </a:moveTo>
                <a:lnTo>
                  <a:pt x="0" y="1197"/>
                </a:lnTo>
                <a:lnTo>
                  <a:pt x="0" y="453595"/>
                </a:lnTo>
                <a:lnTo>
                  <a:pt x="1056614" y="453595"/>
                </a:lnTo>
                <a:lnTo>
                  <a:pt x="507743" y="0"/>
                </a:lnTo>
                <a:close/>
              </a:path>
            </a:pathLst>
          </a:custGeom>
          <a:solidFill>
            <a:srgbClr val="C2C5BE"/>
          </a:solidFill>
          <a:ln>
            <a:solidFill>
              <a:srgbClr val="C2C5BE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0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bject 7"/>
          <p:cNvSpPr txBox="1"/>
          <p:nvPr/>
        </p:nvSpPr>
        <p:spPr>
          <a:xfrm>
            <a:off x="1512622" y="17565"/>
            <a:ext cx="10311721" cy="264534"/>
          </a:xfrm>
          <a:prstGeom prst="rect">
            <a:avLst/>
          </a:prstGeom>
        </p:spPr>
        <p:txBody>
          <a:bodyPr vert="horz" wrap="square" lIns="0" tIns="18136" rIns="0" bIns="0" rtlCol="0">
            <a:spAutoFit/>
          </a:bodyPr>
          <a:lstStyle/>
          <a:p>
            <a:pPr marL="13434" lvl="0" defTabSz="457200">
              <a:spcBef>
                <a:spcPts val="143"/>
              </a:spcBef>
              <a:defRPr/>
            </a:pPr>
            <a:r>
              <a:rPr kumimoji="0" sz="1600" b="1" i="0" u="none" strike="noStrike" kern="1200" cap="none" spc="42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ИНВЕСТИЦИОНН</a:t>
            </a:r>
            <a:r>
              <a:rPr kumimoji="0" lang="ru-RU" sz="1600" b="1" i="0" u="none" strike="noStrike" kern="1200" cap="none" spc="42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АЯ</a:t>
            </a:r>
            <a:r>
              <a:rPr kumimoji="0" lang="ru-RU" sz="1600" b="1" i="0" u="none" strike="noStrike" kern="1200" cap="none" spc="42" normalizeH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lang="ru-RU" sz="1600" b="1" spc="42" dirty="0">
                <a:solidFill>
                  <a:srgbClr val="5B9BD5">
                    <a:lumMod val="50000"/>
                  </a:srgbClr>
                </a:solidFill>
                <a:latin typeface="Arial"/>
                <a:cs typeface="Arial"/>
              </a:rPr>
              <a:t>ПЛОЩАДКА ДЛЯ РАЗМЕЩЕНИЯ ПРОМЫШЛЕННОГО ПРОИЗВОДСТВА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1" name="Text Box 65"/>
          <p:cNvSpPr txBox="1">
            <a:spLocks noChangeArrowheads="1"/>
          </p:cNvSpPr>
          <p:nvPr/>
        </p:nvSpPr>
        <p:spPr bwMode="auto">
          <a:xfrm>
            <a:off x="2477934" y="366632"/>
            <a:ext cx="8381099" cy="299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40365" rIns="0" bIns="0">
            <a:spAutoFit/>
          </a:bodyPr>
          <a:lstStyle>
            <a:lvl1pPr marL="12700"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1pPr>
            <a:lvl2pPr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2pPr>
            <a:lvl3pPr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3pPr>
            <a:lvl4pPr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4pPr>
            <a:lvl5pPr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9pPr>
          </a:lstStyle>
          <a:p>
            <a:pPr marL="13434" algn="ctr" defTabSz="967252">
              <a:lnSpc>
                <a:spcPts val="2156"/>
              </a:lnSpc>
              <a:spcBef>
                <a:spcPts val="317"/>
              </a:spcBef>
              <a:buSzPct val="100000"/>
              <a:tabLst>
                <a:tab pos="13434" algn="l"/>
                <a:tab pos="486985" algn="l"/>
                <a:tab pos="962215" algn="l"/>
                <a:tab pos="1437444" algn="l"/>
                <a:tab pos="1912675" algn="l"/>
                <a:tab pos="2387904" algn="l"/>
                <a:tab pos="2863135" algn="l"/>
                <a:tab pos="3338364" algn="l"/>
                <a:tab pos="3813594" algn="l"/>
                <a:tab pos="4288824" algn="l"/>
                <a:tab pos="4764054" algn="l"/>
                <a:tab pos="5239283" algn="l"/>
                <a:tab pos="5714514" algn="l"/>
                <a:tab pos="6189743" algn="l"/>
                <a:tab pos="6664974" algn="l"/>
                <a:tab pos="7140203" algn="l"/>
                <a:tab pos="7615433" algn="l"/>
                <a:tab pos="8090663" algn="l"/>
                <a:tab pos="8565893" algn="l"/>
                <a:tab pos="9041122" algn="l"/>
                <a:tab pos="9516353" algn="l"/>
              </a:tabLst>
              <a:defRPr/>
            </a:pPr>
            <a:r>
              <a:rPr lang="ru-RU" altLang="ru-RU" sz="1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КУРГАНСКАЯ ОБЛАСТЬ, г. Петухово, ул. Советская, 100</a:t>
            </a:r>
            <a:endParaRPr lang="ru-RU" altLang="ru-RU" sz="1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158379" y="3678105"/>
            <a:ext cx="6960100" cy="1347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8843" marR="1531483" indent="-228600">
              <a:lnSpc>
                <a:spcPct val="102200"/>
              </a:lnSpc>
              <a:buClr>
                <a:schemeClr val="accent5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endParaRPr lang="ru-RU" sz="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endParaRPr lang="ru-RU" sz="800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r>
              <a:rPr lang="ru-RU" sz="800" spc="-1" dirty="0">
                <a:latin typeface="Arial" panose="020B0604020202020204" pitchFamily="34" charset="0"/>
                <a:cs typeface="Arial" panose="020B0604020202020204" pitchFamily="34" charset="0"/>
              </a:rPr>
              <a:t>Субсидирование лизинга оборудования до 50%, но не более 50 </a:t>
            </a:r>
            <a:r>
              <a:rPr lang="ru-RU" sz="800" spc="-1" dirty="0" err="1">
                <a:latin typeface="Arial" panose="020B0604020202020204" pitchFamily="34" charset="0"/>
                <a:cs typeface="Arial" panose="020B0604020202020204" pitchFamily="34" charset="0"/>
              </a:rPr>
              <a:t>млн.руб</a:t>
            </a:r>
            <a:r>
              <a:rPr lang="ru-RU" sz="800" spc="-1" dirty="0">
                <a:latin typeface="Arial" panose="020B0604020202020204" pitchFamily="34" charset="0"/>
                <a:cs typeface="Arial" panose="020B0604020202020204" pitchFamily="34" charset="0"/>
              </a:rPr>
              <a:t>.; </a:t>
            </a: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endParaRPr lang="ru-RU" sz="800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r>
              <a:rPr lang="ru-RU" sz="800" spc="-1" dirty="0">
                <a:latin typeface="Arial" panose="020B0604020202020204" pitchFamily="34" charset="0"/>
                <a:cs typeface="Arial" panose="020B0604020202020204" pitchFamily="34" charset="0"/>
              </a:rPr>
              <a:t>Льготные кредиты, лизинг;</a:t>
            </a: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endParaRPr lang="ru-RU" sz="800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r>
              <a:rPr lang="ru-RU" sz="800" spc="-1" dirty="0" err="1">
                <a:latin typeface="Arial" panose="020B0604020202020204" pitchFamily="34" charset="0"/>
                <a:cs typeface="Arial" panose="020B0604020202020204" pitchFamily="34" charset="0"/>
              </a:rPr>
              <a:t>Cубсидия</a:t>
            </a:r>
            <a:r>
              <a:rPr lang="ru-RU" sz="800" spc="-1" dirty="0">
                <a:latin typeface="Arial" panose="020B0604020202020204" pitchFamily="34" charset="0"/>
                <a:cs typeface="Arial" panose="020B0604020202020204" pitchFamily="34" charset="0"/>
              </a:rPr>
              <a:t> на возмещение части затрат по кредитам в легкой промышленности;</a:t>
            </a: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endParaRPr lang="ru-RU" sz="800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r>
              <a:rPr lang="ru-RU" sz="800" spc="-1" dirty="0" err="1">
                <a:latin typeface="Arial" panose="020B0604020202020204" pitchFamily="34" charset="0"/>
                <a:cs typeface="Arial" panose="020B0604020202020204" pitchFamily="34" charset="0"/>
              </a:rPr>
              <a:t>Микрозаймы</a:t>
            </a:r>
            <a:r>
              <a:rPr lang="ru-RU" sz="800" spc="-1" dirty="0">
                <a:latin typeface="Arial" panose="020B0604020202020204" pitchFamily="34" charset="0"/>
                <a:cs typeface="Arial" panose="020B0604020202020204" pitchFamily="34" charset="0"/>
              </a:rPr>
              <a:t> Фонда микрофинансирования Курганской области, до 5 млн. руб. под 0,1% годовых. 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8843" marR="1531483" indent="-228600">
              <a:lnSpc>
                <a:spcPct val="102200"/>
              </a:lnSpc>
              <a:buClr>
                <a:schemeClr val="accent5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endParaRPr lang="ru-RU" sz="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3123760"/>
              </p:ext>
            </p:extLst>
          </p:nvPr>
        </p:nvGraphicFramePr>
        <p:xfrm>
          <a:off x="105939" y="807574"/>
          <a:ext cx="5212382" cy="5837946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145653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7558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268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Площадь площадки 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icrosoft YaHei" pitchFamily="2"/>
                          <a:cs typeface="Arial" panose="020B0604020202020204" pitchFamily="34" charset="0"/>
                        </a:rPr>
                        <a:t>1883 </a:t>
                      </a:r>
                      <a:r>
                        <a:rPr lang="ru-RU" sz="800" b="0" i="0" u="none" strike="noStrike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icrosoft YaHei" pitchFamily="2"/>
                          <a:cs typeface="Arial" panose="020B0604020202020204" pitchFamily="34" charset="0"/>
                        </a:rPr>
                        <a:t>кв.м</a:t>
                      </a:r>
                      <a:r>
                        <a:rPr lang="ru-RU" sz="8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icrosoft YaHei" pitchFamily="2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8255" marR="8255" marT="8255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44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Кадастровый номер участка/квартала  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45:14:020212:501 - 1853</a:t>
                      </a:r>
                    </a:p>
                    <a:p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45:14:020212:502 – 30</a:t>
                      </a:r>
                    </a:p>
                  </a:txBody>
                  <a:tcPr marL="8255" marR="8255" marT="8255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843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Собственник </a:t>
                      </a:r>
                      <a:endParaRPr lang="ru-RU" sz="8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kern="1200" dirty="0" smtClean="0">
                          <a:latin typeface="Arial" panose="020B0604020202020204" pitchFamily="34" charset="0"/>
                          <a:ea typeface="Liberation Sans" pitchFamily="34"/>
                          <a:cs typeface="Arial" panose="020B0604020202020204" pitchFamily="34" charset="0"/>
                        </a:rPr>
                        <a:t>Частная собственность - </a:t>
                      </a:r>
                      <a:r>
                        <a:rPr lang="ru-RU" sz="800" b="0" i="0" u="none" strike="noStrike" kern="1200" dirty="0" err="1" smtClean="0">
                          <a:latin typeface="Arial" panose="020B0604020202020204" pitchFamily="34" charset="0"/>
                          <a:ea typeface="Liberation Sans" pitchFamily="34"/>
                          <a:cs typeface="Arial" panose="020B0604020202020204" pitchFamily="34" charset="0"/>
                        </a:rPr>
                        <a:t>Фаберский</a:t>
                      </a:r>
                      <a:r>
                        <a:rPr lang="ru-RU" sz="800" b="0" i="0" u="none" strike="noStrike" kern="1200" dirty="0" smtClean="0">
                          <a:latin typeface="Arial" panose="020B0604020202020204" pitchFamily="34" charset="0"/>
                          <a:ea typeface="Liberation Sans" pitchFamily="34"/>
                          <a:cs typeface="Arial" panose="020B0604020202020204" pitchFamily="34" charset="0"/>
                        </a:rPr>
                        <a:t> С.А. тел. 89125265767</a:t>
                      </a:r>
                    </a:p>
                  </a:txBody>
                  <a:tcPr marL="8255" marR="8255" marT="8255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30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Arial" panose="020B0604020202020204" pitchFamily="34" charset="0"/>
                          <a:ea typeface="PT Astra Serif" pitchFamily="18" charset="-52"/>
                          <a:cs typeface="Arial" panose="020B0604020202020204" pitchFamily="34" charset="0"/>
                        </a:rPr>
                        <a:t>Стоимость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kern="1200" dirty="0" smtClean="0">
                          <a:latin typeface="Arial" panose="020B0604020202020204" pitchFamily="34" charset="0"/>
                          <a:ea typeface="Microsoft YaHei" pitchFamily="2"/>
                          <a:cs typeface="Arial" panose="020B0604020202020204" pitchFamily="34" charset="0"/>
                        </a:rPr>
                        <a:t>По</a:t>
                      </a:r>
                      <a:r>
                        <a:rPr lang="ru-RU" sz="800" b="0" i="0" u="none" strike="noStrike" kern="1200" baseline="0" dirty="0" smtClean="0">
                          <a:latin typeface="Arial" panose="020B0604020202020204" pitchFamily="34" charset="0"/>
                          <a:ea typeface="Microsoft YaHei" pitchFamily="2"/>
                          <a:cs typeface="Arial" panose="020B0604020202020204" pitchFamily="34" charset="0"/>
                        </a:rPr>
                        <a:t> согласованию с собственником</a:t>
                      </a:r>
                      <a:endParaRPr lang="ru-RU" sz="800" b="0" i="0" u="none" strike="noStrike" kern="1200" dirty="0" smtClean="0">
                        <a:latin typeface="Arial" panose="020B0604020202020204" pitchFamily="34" charset="0"/>
                        <a:ea typeface="Microsoft YaHei" pitchFamily="2"/>
                        <a:cs typeface="Arial" panose="020B0604020202020204" pitchFamily="34" charset="0"/>
                      </a:endParaRPr>
                    </a:p>
                  </a:txBody>
                  <a:tcPr marL="8255" marR="8255" marT="8255" marB="0">
                    <a:noFill/>
                  </a:tcPr>
                </a:tc>
              </a:tr>
              <a:tr h="3341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Категория земель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kern="1200" dirty="0" smtClean="0">
                          <a:latin typeface="Arial" panose="020B0604020202020204" pitchFamily="34" charset="0"/>
                          <a:ea typeface="Microsoft YaHei" pitchFamily="2"/>
                          <a:cs typeface="Arial" panose="020B0604020202020204" pitchFamily="34" charset="0"/>
                        </a:rPr>
                        <a:t>Земли населенных пунктов</a:t>
                      </a:r>
                    </a:p>
                  </a:txBody>
                  <a:tcPr marL="8255" marR="8255" marT="8255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242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Основные виды разрешенного использования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промышленные предприятия и коммунально-складские организации 4-5 класса;</a:t>
                      </a:r>
                    </a:p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объекты технического и инженерного обеспечения предприятий;</a:t>
                      </a:r>
                    </a:p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научные, проектные и конструкторские организации, включая лаборатории биологического профиля или индустриальных технологий;</a:t>
                      </a:r>
                    </a:p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канализационные очистные сооружения;</a:t>
                      </a:r>
                    </a:p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оптовые магазины по реализации готовой продукции;</a:t>
                      </a:r>
                    </a:p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предприятия автосервиса;</a:t>
                      </a:r>
                    </a:p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административно-хозяйственные, деловые и общественные учреждения и организации локального, городского и внегородского значения;</a:t>
                      </a:r>
                    </a:p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офисы и представительства;</a:t>
                      </a:r>
                    </a:p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многофункциональные деловые и обслуживающие здания;</a:t>
                      </a:r>
                    </a:p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пункты первой медицинской помощи;</a:t>
                      </a:r>
                    </a:p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пожарные депо;</a:t>
                      </a:r>
                    </a:p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логистические центры;</a:t>
                      </a:r>
                    </a:p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отделения, участковые пункты милиции.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Электроснабжение</a:t>
                      </a:r>
                      <a:endParaRPr lang="ru-RU" sz="8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kern="1200" dirty="0" smtClean="0">
                          <a:latin typeface="Arial" panose="020B0604020202020204" pitchFamily="34" charset="0"/>
                          <a:ea typeface="Liberation Sans" pitchFamily="34"/>
                          <a:cs typeface="Arial" panose="020B0604020202020204" pitchFamily="34" charset="0"/>
                        </a:rPr>
                        <a:t>Подключено к действующей </a:t>
                      </a:r>
                      <a:r>
                        <a:rPr lang="ru-RU" sz="800" b="0" i="0" u="none" strike="noStrike" kern="1200" baseline="0" dirty="0" smtClean="0">
                          <a:latin typeface="Arial" panose="020B0604020202020204" pitchFamily="34" charset="0"/>
                          <a:ea typeface="Liberation Sans" pitchFamily="34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kern="1200" dirty="0" smtClean="0">
                          <a:latin typeface="Arial" panose="020B0604020202020204" pitchFamily="34" charset="0"/>
                          <a:ea typeface="Liberation Sans" pitchFamily="34"/>
                          <a:cs typeface="Arial" panose="020B0604020202020204" pitchFamily="34" charset="0"/>
                        </a:rPr>
                        <a:t>ВЛ-0,4 кВт (проходит вблизи земельного участка)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042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Газоснабжение 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Отсутствует</a:t>
                      </a:r>
                      <a:r>
                        <a:rPr lang="ru-RU" sz="8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(газификация планируется в 2024г.)</a:t>
                      </a:r>
                      <a:endParaRPr lang="ru-RU" sz="8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018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Водоснабжение 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kern="1200" dirty="0" smtClean="0">
                          <a:ln>
                            <a:noFill/>
                          </a:ln>
                          <a:latin typeface="Arial" panose="020B0604020202020204" pitchFamily="34" charset="0"/>
                          <a:ea typeface="Andale Sans UI" pitchFamily="2"/>
                          <a:cs typeface="Arial" panose="020B0604020202020204" pitchFamily="34" charset="0"/>
                        </a:rPr>
                        <a:t>Подключено к централизованному водоснабжению</a:t>
                      </a:r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4165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Водоотведение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4" marB="0" horzOverflow="overflow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Имеется канализационный септик объемом 10 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куб.м</a:t>
                      </a:r>
                      <a:endParaRPr lang="ru-RU" sz="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4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668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Подъездные пути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Обеспечены асфальтовым покрытием</a:t>
                      </a:r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7208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Механизм предоставления инвестиционной площадки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8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Ежегодная арендная плата или цена выкупа  – по согласованию с собственником.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extLst>
                  <a:ext uri="{0D108BD9-81ED-4DB2-BD59-A6C34878D82A}">
                    <a16:rowId xmlns="" xmlns:a16="http://schemas.microsoft.com/office/drawing/2014/main" val="656639587"/>
                  </a:ext>
                </a:extLst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988" y="734313"/>
            <a:ext cx="3440112" cy="313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100" y="734313"/>
            <a:ext cx="3317379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2315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/>
          <p:nvPr/>
        </p:nvSpPr>
        <p:spPr>
          <a:xfrm>
            <a:off x="0" y="21195"/>
            <a:ext cx="4955869" cy="713118"/>
          </a:xfrm>
          <a:custGeom>
            <a:avLst/>
            <a:gdLst/>
            <a:ahLst/>
            <a:cxnLst/>
            <a:rect l="l" t="t" r="r" b="b"/>
            <a:pathLst>
              <a:path w="4775200" h="1216025">
                <a:moveTo>
                  <a:pt x="783162" y="0"/>
                </a:moveTo>
                <a:lnTo>
                  <a:pt x="464165" y="1771"/>
                </a:lnTo>
                <a:lnTo>
                  <a:pt x="0" y="288671"/>
                </a:lnTo>
                <a:lnTo>
                  <a:pt x="0" y="519810"/>
                </a:lnTo>
                <a:lnTo>
                  <a:pt x="829003" y="1215918"/>
                </a:lnTo>
                <a:lnTo>
                  <a:pt x="4774971" y="1201813"/>
                </a:lnTo>
                <a:lnTo>
                  <a:pt x="1663091" y="731625"/>
                </a:lnTo>
                <a:lnTo>
                  <a:pt x="783162" y="0"/>
                </a:lnTo>
                <a:close/>
              </a:path>
            </a:pathLst>
          </a:custGeom>
          <a:solidFill>
            <a:srgbClr val="52A138"/>
          </a:solidFill>
          <a:ln>
            <a:solidFill>
              <a:srgbClr val="52A138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>
              <a:solidFill>
                <a:srgbClr val="ED5232"/>
              </a:solidFill>
            </a:endParaRPr>
          </a:p>
        </p:txBody>
      </p:sp>
      <p:sp>
        <p:nvSpPr>
          <p:cNvPr id="9" name="object 4"/>
          <p:cNvSpPr/>
          <p:nvPr/>
        </p:nvSpPr>
        <p:spPr>
          <a:xfrm>
            <a:off x="1122232" y="275292"/>
            <a:ext cx="10996247" cy="446909"/>
          </a:xfrm>
          <a:custGeom>
            <a:avLst/>
            <a:gdLst/>
            <a:ahLst/>
            <a:cxnLst/>
            <a:rect l="l" t="t" r="r" b="b"/>
            <a:pathLst>
              <a:path w="9635490" h="746760">
                <a:moveTo>
                  <a:pt x="9635382" y="0"/>
                </a:moveTo>
                <a:lnTo>
                  <a:pt x="0" y="0"/>
                </a:lnTo>
                <a:lnTo>
                  <a:pt x="904855" y="744354"/>
                </a:lnTo>
                <a:lnTo>
                  <a:pt x="9635382" y="746522"/>
                </a:lnTo>
                <a:lnTo>
                  <a:pt x="9635382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0" tIns="0" rIns="0" bIns="0" rtlCol="0"/>
          <a:lstStyle/>
          <a:p>
            <a:pPr defTabSz="457200">
              <a:defRPr/>
            </a:pPr>
            <a:endParaRPr sz="1904">
              <a:solidFill>
                <a:prstClr val="black"/>
              </a:solidFill>
            </a:endParaRPr>
          </a:p>
        </p:txBody>
      </p:sp>
      <p:sp>
        <p:nvSpPr>
          <p:cNvPr id="11" name="object 5"/>
          <p:cNvSpPr/>
          <p:nvPr/>
        </p:nvSpPr>
        <p:spPr>
          <a:xfrm>
            <a:off x="0" y="0"/>
            <a:ext cx="1195754" cy="480262"/>
          </a:xfrm>
          <a:custGeom>
            <a:avLst/>
            <a:gdLst/>
            <a:ahLst/>
            <a:cxnLst/>
            <a:rect l="l" t="t" r="r" b="b"/>
            <a:pathLst>
              <a:path w="1056640" h="454025">
                <a:moveTo>
                  <a:pt x="507743" y="0"/>
                </a:moveTo>
                <a:lnTo>
                  <a:pt x="0" y="1197"/>
                </a:lnTo>
                <a:lnTo>
                  <a:pt x="0" y="453595"/>
                </a:lnTo>
                <a:lnTo>
                  <a:pt x="1056614" y="453595"/>
                </a:lnTo>
                <a:lnTo>
                  <a:pt x="507743" y="0"/>
                </a:lnTo>
                <a:close/>
              </a:path>
            </a:pathLst>
          </a:custGeom>
          <a:solidFill>
            <a:srgbClr val="C2C5BE"/>
          </a:solidFill>
          <a:ln>
            <a:solidFill>
              <a:srgbClr val="C2C5BE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0" tIns="0" rIns="0" bIns="0" rtlCol="0"/>
          <a:lstStyle/>
          <a:p>
            <a:pPr defTabSz="457200">
              <a:defRPr/>
            </a:pPr>
            <a:endParaRPr sz="1904">
              <a:solidFill>
                <a:prstClr val="black"/>
              </a:solidFill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1914036"/>
              </p:ext>
            </p:extLst>
          </p:nvPr>
        </p:nvGraphicFramePr>
        <p:xfrm>
          <a:off x="105939" y="818706"/>
          <a:ext cx="5212382" cy="5395229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145653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7558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773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Площадь площадки 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74 467 кв. м</a:t>
                      </a:r>
                      <a:endParaRPr lang="ru-RU" sz="800" b="0" i="0" u="none" strike="noStrike" kern="1200" dirty="0" smtClean="0">
                        <a:latin typeface="Arial" panose="020B0604020202020204" pitchFamily="34" charset="0"/>
                        <a:ea typeface="Microsoft YaHei" pitchFamily="2"/>
                        <a:cs typeface="Arial" panose="020B0604020202020204" pitchFamily="34" charset="0"/>
                      </a:endParaRPr>
                    </a:p>
                  </a:txBody>
                  <a:tcPr marL="8255" marR="8255" marT="825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66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Кадастровый номер участка/квартала  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r>
                        <a:rPr lang="ru-RU" sz="800" b="0" i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45:14:020203:247</a:t>
                      </a:r>
                      <a:endParaRPr lang="ru-RU" sz="800" b="0" i="0" u="none" strike="noStrike" kern="1200" dirty="0" smtClean="0">
                        <a:latin typeface="Arial" panose="020B0604020202020204" pitchFamily="34" charset="0"/>
                        <a:ea typeface="Liberation Sans" pitchFamily="34"/>
                        <a:cs typeface="Arial" panose="020B0604020202020204" pitchFamily="34" charset="0"/>
                      </a:endParaRPr>
                    </a:p>
                  </a:txBody>
                  <a:tcPr marL="8255" marR="8255" marT="825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317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Собственник </a:t>
                      </a:r>
                      <a:endParaRPr lang="ru-RU" sz="8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Открытое акционерное общество "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Петуховский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литейно-механический завод"</a:t>
                      </a:r>
                      <a:endParaRPr lang="ru-RU" sz="800" b="0" i="0" u="none" strike="noStrike" kern="1200" dirty="0" smtClean="0">
                        <a:latin typeface="Arial" panose="020B0604020202020204" pitchFamily="34" charset="0"/>
                        <a:ea typeface="Liberation Sans" pitchFamily="34"/>
                        <a:cs typeface="Arial" panose="020B0604020202020204" pitchFamily="34" charset="0"/>
                      </a:endParaRPr>
                    </a:p>
                  </a:txBody>
                  <a:tcPr marL="8255" marR="8255" marT="825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48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Категория земель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Земли населенных пунктов</a:t>
                      </a:r>
                      <a:endParaRPr lang="ru-RU" sz="800" b="0" i="0" u="none" strike="noStrike" kern="1200" dirty="0" smtClean="0">
                        <a:latin typeface="Arial" panose="020B0604020202020204" pitchFamily="34" charset="0"/>
                        <a:ea typeface="Microsoft YaHei" pitchFamily="2"/>
                        <a:cs typeface="Arial" panose="020B0604020202020204" pitchFamily="34" charset="0"/>
                      </a:endParaRPr>
                    </a:p>
                  </a:txBody>
                  <a:tcPr marL="8255" marR="8255" marT="825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895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Основные виды разрешенного использования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Производственная деятельность ,</a:t>
                      </a:r>
                    </a:p>
                    <a:p>
                      <a:r>
                        <a:rPr lang="ru-RU" sz="80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Недропользование</a:t>
                      </a: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,</a:t>
                      </a:r>
                    </a:p>
                    <a:p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Тяжелая промышленность , Автомобилестроительная промышленность ,</a:t>
                      </a:r>
                    </a:p>
                    <a:p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Легкая промышленность ,</a:t>
                      </a:r>
                    </a:p>
                    <a:p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Фармацевтическая промышленность ,</a:t>
                      </a:r>
                    </a:p>
                    <a:p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Пищевая промышленность,</a:t>
                      </a:r>
                    </a:p>
                    <a:p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Нефтехимическая промышленность ,</a:t>
                      </a:r>
                    </a:p>
                    <a:p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Строительная промышленность ,</a:t>
                      </a:r>
                    </a:p>
                    <a:p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Энергетика ,</a:t>
                      </a:r>
                    </a:p>
                    <a:p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Атомная энергетика ,</a:t>
                      </a:r>
                    </a:p>
                    <a:p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Обеспечение космической деятельности ,</a:t>
                      </a:r>
                    </a:p>
                    <a:p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Целлюлозно-бумажная промышленность .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009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Электроснабжение</a:t>
                      </a:r>
                      <a:endParaRPr lang="ru-RU" sz="8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800" b="0" i="0" u="none" strike="noStrike" kern="1200" dirty="0" smtClean="0">
                          <a:latin typeface="Arial" panose="020B0604020202020204" pitchFamily="34" charset="0"/>
                          <a:ea typeface="Liberation Sans" pitchFamily="34"/>
                          <a:cs typeface="Arial" panose="020B0604020202020204" pitchFamily="34" charset="0"/>
                        </a:rPr>
                        <a:t>Возможность подключения</a:t>
                      </a:r>
                      <a:r>
                        <a:rPr lang="ru-RU" sz="800" b="0" i="0" u="none" strike="noStrike" kern="1200" baseline="0" dirty="0" smtClean="0">
                          <a:latin typeface="Arial" panose="020B0604020202020204" pitchFamily="34" charset="0"/>
                          <a:ea typeface="Liberation Sans" pitchFamily="34"/>
                          <a:cs typeface="Arial" panose="020B0604020202020204" pitchFamily="34" charset="0"/>
                        </a:rPr>
                        <a:t> к действующей </a:t>
                      </a:r>
                      <a:r>
                        <a:rPr lang="ru-RU" sz="800" b="0" i="0" u="none" strike="noStrike" kern="1200" dirty="0" smtClean="0">
                          <a:latin typeface="Arial" panose="020B0604020202020204" pitchFamily="34" charset="0"/>
                          <a:ea typeface="Liberation Sans" pitchFamily="34"/>
                          <a:cs typeface="Arial" panose="020B0604020202020204" pitchFamily="34" charset="0"/>
                        </a:rPr>
                        <a:t>ЛЭП 10 </a:t>
                      </a:r>
                      <a:r>
                        <a:rPr lang="ru-RU" sz="800" b="0" i="0" u="none" strike="noStrike" kern="1200" dirty="0" err="1" smtClean="0">
                          <a:latin typeface="Arial" panose="020B0604020202020204" pitchFamily="34" charset="0"/>
                          <a:ea typeface="Liberation Sans" pitchFamily="34"/>
                          <a:cs typeface="Arial" panose="020B0604020202020204" pitchFamily="34" charset="0"/>
                        </a:rPr>
                        <a:t>кВ</a:t>
                      </a:r>
                      <a:r>
                        <a:rPr lang="ru-RU" sz="800" b="0" i="0" u="none" strike="noStrike" kern="1200" dirty="0" smtClean="0">
                          <a:latin typeface="Arial" panose="020B0604020202020204" pitchFamily="34" charset="0"/>
                          <a:ea typeface="Liberation Sans" pitchFamily="34"/>
                          <a:cs typeface="Arial" panose="020B0604020202020204" pitchFamily="34" charset="0"/>
                        </a:rPr>
                        <a:t> (проходит по территории земельного участка)</a:t>
                      </a:r>
                      <a:r>
                        <a:rPr lang="ru-RU" sz="800" b="0" i="0" u="none" strike="noStrike" kern="1200" baseline="0" dirty="0" smtClean="0">
                          <a:latin typeface="Arial" panose="020B0604020202020204" pitchFamily="34" charset="0"/>
                          <a:ea typeface="Liberation Sans" pitchFamily="34"/>
                          <a:cs typeface="Arial" panose="020B0604020202020204" pitchFamily="34" charset="0"/>
                        </a:rPr>
                        <a:t> Стоимость подключения определяется проектом согласно выданных технических условий.</a:t>
                      </a:r>
                      <a:endParaRPr lang="ru-RU" sz="800" b="0" i="0" u="none" strike="noStrike" kern="1200" dirty="0" smtClean="0">
                        <a:latin typeface="Arial" panose="020B0604020202020204" pitchFamily="34" charset="0"/>
                        <a:ea typeface="Liberation Sans" pitchFamily="34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358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Газоснабжение 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Отсутствует (планируется газификация в 2024 г.)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7578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Водоснабжение 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Возможно подключение</a:t>
                      </a:r>
                      <a:r>
                        <a:rPr lang="ru-RU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 системе водоснабжения. 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Действующий водопровод</a:t>
                      </a:r>
                      <a:r>
                        <a:rPr lang="ru-RU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располагается в 20 м от границы участка.</a:t>
                      </a:r>
                      <a:endParaRPr lang="ru-RU" sz="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44083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Водоотведение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4" marB="0" horzOverflow="overflow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Действующая система водоотведения проходит в 20</a:t>
                      </a:r>
                      <a:r>
                        <a:rPr lang="ru-RU" sz="8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метрах от границы земельного участка. </a:t>
                      </a:r>
                      <a:endParaRPr lang="ru-RU" sz="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4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112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Подъездные пути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Обеспечены асфальтовым покрытием. На территории расположен действующий ЖД тупик. </a:t>
                      </a:r>
                    </a:p>
                  </a:txBody>
                  <a:tcPr marL="82953" marR="82953" marT="41476" marB="4147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5989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Механизм предоставления инвестиционной площадки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T Astra Serif" pitchFamily="18" charset="-52"/>
                          <a:cs typeface="Arial" panose="020B0604020202020204" pitchFamily="34" charset="0"/>
                        </a:rPr>
                        <a:t>1)  Аукцион по аренде/собственности земельных участков</a:t>
                      </a: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T Astra Serif" pitchFamily="18" charset="-52"/>
                          <a:cs typeface="Arial" panose="020B0604020202020204" pitchFamily="34" charset="0"/>
                        </a:rPr>
                        <a:t>2) Заключение договора с  собственником.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56639587"/>
                  </a:ext>
                </a:extLst>
              </a:tr>
            </a:tbl>
          </a:graphicData>
        </a:graphic>
      </p:graphicFrame>
      <p:sp>
        <p:nvSpPr>
          <p:cNvPr id="33" name="object 7"/>
          <p:cNvSpPr txBox="1"/>
          <p:nvPr/>
        </p:nvSpPr>
        <p:spPr>
          <a:xfrm>
            <a:off x="1512622" y="17565"/>
            <a:ext cx="10311721" cy="264534"/>
          </a:xfrm>
          <a:prstGeom prst="rect">
            <a:avLst/>
          </a:prstGeom>
        </p:spPr>
        <p:txBody>
          <a:bodyPr vert="horz" wrap="square" lIns="0" tIns="18136" rIns="0" bIns="0" rtlCol="0">
            <a:spAutoFit/>
          </a:bodyPr>
          <a:lstStyle/>
          <a:p>
            <a:pPr marL="13434" defTabSz="457200">
              <a:spcBef>
                <a:spcPts val="143"/>
              </a:spcBef>
              <a:defRPr/>
            </a:pPr>
            <a:r>
              <a:rPr sz="1600" b="1" spc="42" dirty="0" smtClean="0">
                <a:solidFill>
                  <a:srgbClr val="5B9BD5">
                    <a:lumMod val="50000"/>
                  </a:srgbClr>
                </a:solidFill>
                <a:latin typeface="Arial"/>
                <a:cs typeface="Arial"/>
              </a:rPr>
              <a:t>ИНВЕСТИЦИОНН</a:t>
            </a:r>
            <a:r>
              <a:rPr lang="ru-RU" sz="1600" b="1" spc="42" dirty="0" smtClean="0">
                <a:solidFill>
                  <a:srgbClr val="5B9BD5">
                    <a:lumMod val="50000"/>
                  </a:srgbClr>
                </a:solidFill>
                <a:latin typeface="Arial"/>
                <a:cs typeface="Arial"/>
              </a:rPr>
              <a:t>АЯ ПЛОЩАДКА </a:t>
            </a:r>
            <a:r>
              <a:rPr lang="ru-RU" sz="1600" b="1" spc="42" dirty="0">
                <a:solidFill>
                  <a:srgbClr val="5B9BD5">
                    <a:lumMod val="50000"/>
                  </a:srgbClr>
                </a:solidFill>
                <a:latin typeface="Arial"/>
                <a:cs typeface="Arial"/>
              </a:rPr>
              <a:t>ДЛЯ РАЗМЕЩЕНИЯ ПРОМЫШЛЕННОГО ПРОИЗВОДСТВА</a:t>
            </a:r>
            <a:endParaRPr lang="ru-RU" sz="1600" dirty="0">
              <a:solidFill>
                <a:srgbClr val="5B9BD5">
                  <a:lumMod val="50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31" name="Text Box 65"/>
          <p:cNvSpPr txBox="1">
            <a:spLocks noChangeArrowheads="1"/>
          </p:cNvSpPr>
          <p:nvPr/>
        </p:nvSpPr>
        <p:spPr bwMode="auto">
          <a:xfrm>
            <a:off x="2477934" y="366632"/>
            <a:ext cx="8381099" cy="32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40365" rIns="0" bIns="0">
            <a:spAutoFit/>
          </a:bodyPr>
          <a:lstStyle>
            <a:lvl1pPr marL="12700"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1pPr>
            <a:lvl2pPr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2pPr>
            <a:lvl3pPr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3pPr>
            <a:lvl4pPr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4pPr>
            <a:lvl5pPr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9pPr>
          </a:lstStyle>
          <a:p>
            <a:pPr marL="13434" algn="ctr" defTabSz="967252">
              <a:lnSpc>
                <a:spcPts val="2156"/>
              </a:lnSpc>
              <a:spcBef>
                <a:spcPts val="317"/>
              </a:spcBef>
              <a:buSzPct val="100000"/>
              <a:tabLst>
                <a:tab pos="13434" algn="l"/>
                <a:tab pos="486985" algn="l"/>
                <a:tab pos="962215" algn="l"/>
                <a:tab pos="1437444" algn="l"/>
                <a:tab pos="1912675" algn="l"/>
                <a:tab pos="2387904" algn="l"/>
                <a:tab pos="2863135" algn="l"/>
                <a:tab pos="3338364" algn="l"/>
                <a:tab pos="3813594" algn="l"/>
                <a:tab pos="4288824" algn="l"/>
                <a:tab pos="4764054" algn="l"/>
                <a:tab pos="5239283" algn="l"/>
                <a:tab pos="5714514" algn="l"/>
                <a:tab pos="6189743" algn="l"/>
                <a:tab pos="6664974" algn="l"/>
                <a:tab pos="7140203" algn="l"/>
                <a:tab pos="7615433" algn="l"/>
                <a:tab pos="8090663" algn="l"/>
                <a:tab pos="8565893" algn="l"/>
                <a:tab pos="9041122" algn="l"/>
                <a:tab pos="9516353" algn="l"/>
              </a:tabLst>
              <a:defRPr/>
            </a:pPr>
            <a:r>
              <a:rPr lang="ru-RU" altLang="ru-RU" sz="1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КУРГАНСКАЯ ОБЛАСТЬ, Г. ПЕТУХОВО, ул. Железнодорожная, д.2</a:t>
            </a:r>
            <a:endParaRPr lang="ru-RU" altLang="ru-RU" sz="1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158379" y="3678105"/>
            <a:ext cx="6960100" cy="2101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8843" marR="1531483" indent="-228600">
              <a:lnSpc>
                <a:spcPct val="102200"/>
              </a:lnSpc>
              <a:buClr>
                <a:srgbClr val="4472C4">
                  <a:lumMod val="50000"/>
                </a:srgbClr>
              </a:buClr>
              <a:buFont typeface="Courier New" panose="02070309020205020404" pitchFamily="49" charset="0"/>
              <a:buChar char="o"/>
            </a:pPr>
            <a:endParaRPr lang="ru-RU" sz="800" dirty="0">
              <a:solidFill>
                <a:srgbClr val="4472C4">
                  <a:lumMod val="50000"/>
                </a:srgbClr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r>
              <a:rPr lang="ru-RU" sz="800" spc="-1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Предоставление земельного участка в аренду без проведения торгов в целях реализации масштабных инвестиционных проектов с последующим правом выкупа</a:t>
            </a:r>
            <a:r>
              <a:rPr lang="ru-RU" sz="800" spc="-1" dirty="0" smtClean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;</a:t>
            </a: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endParaRPr lang="ru-RU" sz="800" spc="-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r>
              <a:rPr lang="ru-RU" sz="800" spc="-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Льготное кредитование до 5 </a:t>
            </a:r>
            <a:r>
              <a:rPr lang="ru-RU" sz="800" spc="-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млн.руб</a:t>
            </a:r>
            <a:r>
              <a:rPr lang="ru-RU" sz="800" spc="-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по ставке 0,1%;</a:t>
            </a:r>
            <a:endParaRPr lang="ru-RU" sz="800" spc="-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endParaRPr lang="ru-RU" sz="800" spc="-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endParaRPr lang="ru-RU" sz="800" spc="-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endParaRPr lang="ru-RU" sz="800" spc="-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r>
              <a:rPr lang="ru-RU" sz="800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Субсидирование лизинга оборудования до 50%, но не более 50 </a:t>
            </a:r>
            <a:r>
              <a:rPr lang="ru-RU" sz="800" spc="-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млн.руб</a:t>
            </a:r>
            <a:r>
              <a:rPr lang="ru-RU" sz="800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.; </a:t>
            </a: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endParaRPr lang="ru-RU" sz="800" spc="-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r>
              <a:rPr lang="ru-RU" sz="800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Льготные кредиты, лизинг;</a:t>
            </a: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endParaRPr lang="ru-RU" sz="800" spc="-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r>
              <a:rPr lang="ru-RU" sz="800" spc="-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Cубсидия</a:t>
            </a:r>
            <a:r>
              <a:rPr lang="ru-RU" sz="800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возмещение части затрат по кредитам в легкой промышленности;</a:t>
            </a: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endParaRPr lang="ru-RU" sz="800" spc="-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r>
              <a:rPr lang="ru-RU" sz="800" spc="-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Микрозаймы</a:t>
            </a:r>
            <a:r>
              <a:rPr lang="ru-RU" sz="800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Фонда микрофинансирования Курганской области, до 5 млн. руб. под 0,1% годовых. </a:t>
            </a:r>
            <a:endParaRPr lang="ru-RU" sz="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8843" marR="1531483" indent="-228600">
              <a:lnSpc>
                <a:spcPct val="102200"/>
              </a:lnSpc>
              <a:buClr>
                <a:srgbClr val="4472C4">
                  <a:lumMod val="50000"/>
                </a:srgbClr>
              </a:buClr>
              <a:buFont typeface="Courier New" panose="02070309020205020404" pitchFamily="49" charset="0"/>
              <a:buChar char="o"/>
            </a:pPr>
            <a:endParaRPr lang="ru-RU" sz="8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C:\Users\User\Desktop\Елесина А.Ю\Логистический центр\стар площ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024" y="734313"/>
            <a:ext cx="6598575" cy="3625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627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/>
          <p:nvPr/>
        </p:nvSpPr>
        <p:spPr>
          <a:xfrm>
            <a:off x="0" y="21195"/>
            <a:ext cx="4955869" cy="713118"/>
          </a:xfrm>
          <a:custGeom>
            <a:avLst/>
            <a:gdLst/>
            <a:ahLst/>
            <a:cxnLst/>
            <a:rect l="l" t="t" r="r" b="b"/>
            <a:pathLst>
              <a:path w="4775200" h="1216025">
                <a:moveTo>
                  <a:pt x="783162" y="0"/>
                </a:moveTo>
                <a:lnTo>
                  <a:pt x="464165" y="1771"/>
                </a:lnTo>
                <a:lnTo>
                  <a:pt x="0" y="288671"/>
                </a:lnTo>
                <a:lnTo>
                  <a:pt x="0" y="519810"/>
                </a:lnTo>
                <a:lnTo>
                  <a:pt x="829003" y="1215918"/>
                </a:lnTo>
                <a:lnTo>
                  <a:pt x="4774971" y="1201813"/>
                </a:lnTo>
                <a:lnTo>
                  <a:pt x="1663091" y="731625"/>
                </a:lnTo>
                <a:lnTo>
                  <a:pt x="783162" y="0"/>
                </a:lnTo>
                <a:close/>
              </a:path>
            </a:pathLst>
          </a:custGeom>
          <a:solidFill>
            <a:srgbClr val="52A138"/>
          </a:solidFill>
          <a:ln>
            <a:solidFill>
              <a:srgbClr val="52A138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0" tIns="0" rIns="0" bIns="0" rtlCol="0"/>
          <a:lstStyle/>
          <a:p>
            <a:pPr defTabSz="967252">
              <a:defRPr/>
            </a:pPr>
            <a:endParaRPr sz="1904">
              <a:solidFill>
                <a:srgbClr val="ED5232"/>
              </a:solidFill>
            </a:endParaRPr>
          </a:p>
        </p:txBody>
      </p:sp>
      <p:sp>
        <p:nvSpPr>
          <p:cNvPr id="9" name="object 4"/>
          <p:cNvSpPr/>
          <p:nvPr/>
        </p:nvSpPr>
        <p:spPr>
          <a:xfrm>
            <a:off x="1122232" y="275292"/>
            <a:ext cx="10996247" cy="446909"/>
          </a:xfrm>
          <a:custGeom>
            <a:avLst/>
            <a:gdLst/>
            <a:ahLst/>
            <a:cxnLst/>
            <a:rect l="l" t="t" r="r" b="b"/>
            <a:pathLst>
              <a:path w="9635490" h="746760">
                <a:moveTo>
                  <a:pt x="9635382" y="0"/>
                </a:moveTo>
                <a:lnTo>
                  <a:pt x="0" y="0"/>
                </a:lnTo>
                <a:lnTo>
                  <a:pt x="904855" y="744354"/>
                </a:lnTo>
                <a:lnTo>
                  <a:pt x="9635382" y="746522"/>
                </a:lnTo>
                <a:lnTo>
                  <a:pt x="9635382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0" tIns="0" rIns="0" bIns="0" rtlCol="0"/>
          <a:lstStyle/>
          <a:p>
            <a:pPr defTabSz="457200">
              <a:defRPr/>
            </a:pPr>
            <a:endParaRPr sz="1904">
              <a:solidFill>
                <a:prstClr val="black"/>
              </a:solidFill>
            </a:endParaRPr>
          </a:p>
        </p:txBody>
      </p:sp>
      <p:sp>
        <p:nvSpPr>
          <p:cNvPr id="11" name="object 5"/>
          <p:cNvSpPr/>
          <p:nvPr/>
        </p:nvSpPr>
        <p:spPr>
          <a:xfrm>
            <a:off x="0" y="0"/>
            <a:ext cx="1195754" cy="480262"/>
          </a:xfrm>
          <a:custGeom>
            <a:avLst/>
            <a:gdLst/>
            <a:ahLst/>
            <a:cxnLst/>
            <a:rect l="l" t="t" r="r" b="b"/>
            <a:pathLst>
              <a:path w="1056640" h="454025">
                <a:moveTo>
                  <a:pt x="507743" y="0"/>
                </a:moveTo>
                <a:lnTo>
                  <a:pt x="0" y="1197"/>
                </a:lnTo>
                <a:lnTo>
                  <a:pt x="0" y="453595"/>
                </a:lnTo>
                <a:lnTo>
                  <a:pt x="1056614" y="453595"/>
                </a:lnTo>
                <a:lnTo>
                  <a:pt x="507743" y="0"/>
                </a:lnTo>
                <a:close/>
              </a:path>
            </a:pathLst>
          </a:custGeom>
          <a:solidFill>
            <a:srgbClr val="C2C5BE"/>
          </a:solidFill>
          <a:ln>
            <a:solidFill>
              <a:srgbClr val="C2C5BE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0" tIns="0" rIns="0" bIns="0" rtlCol="0"/>
          <a:lstStyle/>
          <a:p>
            <a:pPr defTabSz="457200">
              <a:defRPr/>
            </a:pPr>
            <a:endParaRPr sz="1904">
              <a:solidFill>
                <a:prstClr val="black"/>
              </a:solidFill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7101132"/>
              </p:ext>
            </p:extLst>
          </p:nvPr>
        </p:nvGraphicFramePr>
        <p:xfrm>
          <a:off x="105939" y="807574"/>
          <a:ext cx="5212382" cy="5391562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145653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7558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884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Площадь площадки 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kern="1200" dirty="0" smtClean="0">
                          <a:latin typeface="Arial" panose="020B0604020202020204" pitchFamily="34" charset="0"/>
                          <a:ea typeface="Microsoft YaHei" pitchFamily="2"/>
                          <a:cs typeface="Arial" panose="020B0604020202020204" pitchFamily="34" charset="0"/>
                        </a:rPr>
                        <a:t>127356 </a:t>
                      </a:r>
                      <a:r>
                        <a:rPr lang="ru-RU" sz="800" b="0" i="0" u="none" strike="noStrike" kern="1200" dirty="0" err="1" smtClean="0">
                          <a:latin typeface="Arial" panose="020B0604020202020204" pitchFamily="34" charset="0"/>
                          <a:ea typeface="Microsoft YaHei" pitchFamily="2"/>
                          <a:cs typeface="Arial" panose="020B0604020202020204" pitchFamily="34" charset="0"/>
                        </a:rPr>
                        <a:t>кв.м</a:t>
                      </a:r>
                      <a:r>
                        <a:rPr lang="ru-RU" sz="800" b="0" i="0" u="none" strike="noStrike" kern="1200" dirty="0" smtClean="0">
                          <a:latin typeface="Arial" panose="020B0604020202020204" pitchFamily="34" charset="0"/>
                          <a:ea typeface="Microsoft YaHei" pitchFamily="2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8255" marR="8255" marT="825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86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Кадастровый номер участка/квартала  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r>
                        <a:rPr lang="ru-RU" sz="800" b="0" i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45:14:020201:96; 45:14:020201:93 ; 45:14:020201:95; 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800" b="0" i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45:14:020201:94.</a:t>
                      </a:r>
                      <a:endParaRPr lang="ru-RU" sz="800" b="0" i="0" u="none" strike="noStrike" kern="1200" dirty="0" smtClean="0">
                        <a:latin typeface="Arial" panose="020B0604020202020204" pitchFamily="34" charset="0"/>
                        <a:ea typeface="Liberation Sans" pitchFamily="34"/>
                        <a:cs typeface="Arial" panose="020B0604020202020204" pitchFamily="34" charset="0"/>
                      </a:endParaRPr>
                    </a:p>
                  </a:txBody>
                  <a:tcPr marL="8255" marR="8255" marT="825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317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Собственник </a:t>
                      </a:r>
                      <a:endParaRPr lang="ru-RU" sz="8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45:14:020201:96</a:t>
                      </a:r>
                      <a:r>
                        <a:rPr lang="ru-RU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Открытое акционерное общество "</a:t>
                      </a:r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Петуховский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литейно-механический завод«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45:14:020201:93 – Муниципальное образование город Петухово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45:14:020201:95; -  Муниципальное образование город Петухово</a:t>
                      </a:r>
                      <a:endParaRPr lang="ru-RU" sz="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45:14:020201:94 -  Муниципальное образование город Петухово</a:t>
                      </a:r>
                      <a:endParaRPr lang="ru-RU" sz="800" b="0" i="0" u="none" strike="noStrike" kern="1200" dirty="0" smtClean="0">
                        <a:latin typeface="Arial" panose="020B0604020202020204" pitchFamily="34" charset="0"/>
                        <a:ea typeface="Liberation Sans" pitchFamily="34"/>
                        <a:cs typeface="Arial" panose="020B0604020202020204" pitchFamily="34" charset="0"/>
                      </a:endParaRPr>
                    </a:p>
                  </a:txBody>
                  <a:tcPr marL="8255" marR="8255" marT="825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83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Категория земель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Земли населенных</a:t>
                      </a:r>
                      <a:r>
                        <a:rPr lang="ru-RU" sz="80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пунктов</a:t>
                      </a:r>
                      <a:endParaRPr lang="ru-RU" sz="800" b="0" i="0" u="none" strike="noStrike" kern="1200" dirty="0" smtClean="0">
                        <a:latin typeface="Arial" panose="020B0604020202020204" pitchFamily="34" charset="0"/>
                        <a:ea typeface="Microsoft YaHei" pitchFamily="2"/>
                        <a:cs typeface="Arial" panose="020B0604020202020204" pitchFamily="34" charset="0"/>
                      </a:endParaRPr>
                    </a:p>
                  </a:txBody>
                  <a:tcPr marL="8255" marR="8255" marT="825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895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Основные виды разрешенного использования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Производственная деятельность ,</a:t>
                      </a:r>
                    </a:p>
                    <a:p>
                      <a:r>
                        <a:rPr lang="ru-RU" sz="80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Недропользование</a:t>
                      </a: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,</a:t>
                      </a:r>
                    </a:p>
                    <a:p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Тяжелая промышленность , Автомобилестроительная промышленность ,</a:t>
                      </a:r>
                    </a:p>
                    <a:p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Легкая промышленность ,</a:t>
                      </a:r>
                    </a:p>
                    <a:p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Фармацевтическая промышленность ,</a:t>
                      </a:r>
                    </a:p>
                    <a:p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Пищевая промышленность,</a:t>
                      </a:r>
                    </a:p>
                    <a:p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Нефтехимическая промышленность ,</a:t>
                      </a:r>
                    </a:p>
                    <a:p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Строительная промышленность ,</a:t>
                      </a:r>
                    </a:p>
                    <a:p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Энергетика ,</a:t>
                      </a:r>
                    </a:p>
                    <a:p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Атомная энергетика ,</a:t>
                      </a:r>
                    </a:p>
                    <a:p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Обеспечение космической деятельности ,</a:t>
                      </a:r>
                    </a:p>
                    <a:p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Целлюлозно-бумажная промышленность .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351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Электроснабжение</a:t>
                      </a:r>
                      <a:endParaRPr lang="ru-RU" sz="8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800" b="0" i="0" u="none" strike="noStrike" kern="1200" dirty="0" smtClean="0">
                          <a:latin typeface="Arial" panose="020B0604020202020204" pitchFamily="34" charset="0"/>
                          <a:ea typeface="Liberation Sans" pitchFamily="34"/>
                          <a:cs typeface="Arial" panose="020B0604020202020204" pitchFamily="34" charset="0"/>
                        </a:rPr>
                        <a:t>Возможность подключения</a:t>
                      </a:r>
                      <a:r>
                        <a:rPr lang="ru-RU" sz="800" b="0" i="0" u="none" strike="noStrike" kern="1200" baseline="0" dirty="0" smtClean="0">
                          <a:latin typeface="Arial" panose="020B0604020202020204" pitchFamily="34" charset="0"/>
                          <a:ea typeface="Liberation Sans" pitchFamily="34"/>
                          <a:cs typeface="Arial" panose="020B0604020202020204" pitchFamily="34" charset="0"/>
                        </a:rPr>
                        <a:t> к действующей </a:t>
                      </a:r>
                      <a:r>
                        <a:rPr lang="ru-RU" sz="800" b="0" i="0" u="none" strike="noStrike" kern="1200" dirty="0" smtClean="0">
                          <a:latin typeface="Arial" panose="020B0604020202020204" pitchFamily="34" charset="0"/>
                          <a:ea typeface="Liberation Sans" pitchFamily="34"/>
                          <a:cs typeface="Arial" panose="020B0604020202020204" pitchFamily="34" charset="0"/>
                        </a:rPr>
                        <a:t>ЛЭП 10 </a:t>
                      </a:r>
                      <a:r>
                        <a:rPr lang="ru-RU" sz="800" b="0" i="0" u="none" strike="noStrike" kern="1200" dirty="0" err="1" smtClean="0">
                          <a:latin typeface="Arial" panose="020B0604020202020204" pitchFamily="34" charset="0"/>
                          <a:ea typeface="Liberation Sans" pitchFamily="34"/>
                          <a:cs typeface="Arial" panose="020B0604020202020204" pitchFamily="34" charset="0"/>
                        </a:rPr>
                        <a:t>кВ</a:t>
                      </a:r>
                      <a:r>
                        <a:rPr lang="ru-RU" sz="800" b="0" i="0" u="none" strike="noStrike" kern="1200" dirty="0" smtClean="0">
                          <a:latin typeface="Arial" panose="020B0604020202020204" pitchFamily="34" charset="0"/>
                          <a:ea typeface="Liberation Sans" pitchFamily="34"/>
                          <a:cs typeface="Arial" panose="020B0604020202020204" pitchFamily="34" charset="0"/>
                        </a:rPr>
                        <a:t> (проходит по территории земельного участка)</a:t>
                      </a:r>
                      <a:r>
                        <a:rPr lang="ru-RU" sz="800" b="0" i="0" u="none" strike="noStrike" kern="1200" baseline="0" dirty="0" smtClean="0">
                          <a:latin typeface="Arial" panose="020B0604020202020204" pitchFamily="34" charset="0"/>
                          <a:ea typeface="Liberation Sans" pitchFamily="34"/>
                          <a:cs typeface="Arial" panose="020B0604020202020204" pitchFamily="34" charset="0"/>
                        </a:rPr>
                        <a:t> Стоимость подключения определяется проектом согласно выданных технических условий.</a:t>
                      </a:r>
                      <a:endParaRPr lang="ru-RU" sz="800" b="0" i="0" u="none" strike="noStrike" kern="1200" dirty="0" smtClean="0">
                        <a:latin typeface="Arial" panose="020B0604020202020204" pitchFamily="34" charset="0"/>
                        <a:ea typeface="Liberation Sans" pitchFamily="34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101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Газоснабжение 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Отсутствует (планируется газификация в 2024 г.)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5757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Водоснабжение 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Возможно подключение</a:t>
                      </a:r>
                      <a:r>
                        <a:rPr lang="ru-RU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 системе водоснабжения. 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Действующий водопровод</a:t>
                      </a:r>
                      <a:r>
                        <a:rPr lang="ru-RU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располагается в 50 м от границы участка.</a:t>
                      </a:r>
                      <a:endParaRPr lang="ru-RU" sz="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41259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Водоотведение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4" marB="0" horzOverflow="overflow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Действующая система водоотведения проходит в 75</a:t>
                      </a:r>
                      <a:r>
                        <a:rPr lang="ru-RU" sz="8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метрах от границы земельного участка. </a:t>
                      </a:r>
                      <a:endParaRPr lang="ru-RU" sz="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4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591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Подъездные пути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Обеспечены асфальтовым. На территории расположен действующий ЖД тупик. 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5989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Механизм предоставления инвестиционной площадки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T Astra Serif" pitchFamily="18" charset="-52"/>
                          <a:cs typeface="Arial" panose="020B0604020202020204" pitchFamily="34" charset="0"/>
                        </a:rPr>
                        <a:t>1) Аукцион по аренде/собственности земельных участков</a:t>
                      </a: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T Astra Serif" pitchFamily="18" charset="-52"/>
                          <a:cs typeface="Arial" panose="020B0604020202020204" pitchFamily="34" charset="0"/>
                        </a:rPr>
                        <a:t>2) Заключение договора с  собственником.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56639587"/>
                  </a:ext>
                </a:extLst>
              </a:tr>
            </a:tbl>
          </a:graphicData>
        </a:graphic>
      </p:graphicFrame>
      <p:sp>
        <p:nvSpPr>
          <p:cNvPr id="33" name="object 7"/>
          <p:cNvSpPr txBox="1"/>
          <p:nvPr/>
        </p:nvSpPr>
        <p:spPr>
          <a:xfrm>
            <a:off x="1512622" y="17565"/>
            <a:ext cx="10311721" cy="264534"/>
          </a:xfrm>
          <a:prstGeom prst="rect">
            <a:avLst/>
          </a:prstGeom>
        </p:spPr>
        <p:txBody>
          <a:bodyPr vert="horz" wrap="square" lIns="0" tIns="18136" rIns="0" bIns="0" rtlCol="0">
            <a:spAutoFit/>
          </a:bodyPr>
          <a:lstStyle/>
          <a:p>
            <a:pPr marL="13434" defTabSz="457200">
              <a:spcBef>
                <a:spcPts val="143"/>
              </a:spcBef>
              <a:defRPr/>
            </a:pPr>
            <a:r>
              <a:rPr sz="1600" b="1" spc="42" dirty="0" smtClean="0">
                <a:solidFill>
                  <a:srgbClr val="5B9BD5">
                    <a:lumMod val="50000"/>
                  </a:srgbClr>
                </a:solidFill>
                <a:latin typeface="Arial"/>
                <a:cs typeface="Arial"/>
              </a:rPr>
              <a:t>ИНВЕСТИЦИОНН</a:t>
            </a:r>
            <a:r>
              <a:rPr lang="ru-RU" sz="1600" b="1" spc="42" dirty="0" smtClean="0">
                <a:solidFill>
                  <a:srgbClr val="5B9BD5">
                    <a:lumMod val="50000"/>
                  </a:srgbClr>
                </a:solidFill>
                <a:latin typeface="Arial"/>
                <a:cs typeface="Arial"/>
              </a:rPr>
              <a:t>АЯ ПЛОЩАДКА </a:t>
            </a:r>
            <a:r>
              <a:rPr lang="ru-RU" sz="1600" b="1" spc="42" dirty="0">
                <a:solidFill>
                  <a:srgbClr val="5B9BD5">
                    <a:lumMod val="50000"/>
                  </a:srgbClr>
                </a:solidFill>
                <a:latin typeface="Arial"/>
                <a:cs typeface="Arial"/>
              </a:rPr>
              <a:t>ДЛЯ РАЗМЕЩЕНИЯ ПРОМЫШЛЕННОГО ПРОИЗВОДСТВА</a:t>
            </a:r>
            <a:endParaRPr lang="ru-RU" sz="1600" dirty="0">
              <a:solidFill>
                <a:srgbClr val="5B9BD5">
                  <a:lumMod val="50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31" name="Text Box 65"/>
          <p:cNvSpPr txBox="1">
            <a:spLocks noChangeArrowheads="1"/>
          </p:cNvSpPr>
          <p:nvPr/>
        </p:nvSpPr>
        <p:spPr bwMode="auto">
          <a:xfrm>
            <a:off x="2477934" y="366632"/>
            <a:ext cx="8381099" cy="32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40365" rIns="0" bIns="0">
            <a:spAutoFit/>
          </a:bodyPr>
          <a:lstStyle>
            <a:lvl1pPr marL="12700"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1pPr>
            <a:lvl2pPr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2pPr>
            <a:lvl3pPr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3pPr>
            <a:lvl4pPr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4pPr>
            <a:lvl5pPr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9pPr>
          </a:lstStyle>
          <a:p>
            <a:pPr marL="13434" algn="ctr" defTabSz="967252">
              <a:lnSpc>
                <a:spcPts val="2156"/>
              </a:lnSpc>
              <a:spcBef>
                <a:spcPts val="317"/>
              </a:spcBef>
              <a:buSzPct val="100000"/>
              <a:tabLst>
                <a:tab pos="13434" algn="l"/>
                <a:tab pos="486985" algn="l"/>
                <a:tab pos="962215" algn="l"/>
                <a:tab pos="1437444" algn="l"/>
                <a:tab pos="1912675" algn="l"/>
                <a:tab pos="2387904" algn="l"/>
                <a:tab pos="2863135" algn="l"/>
                <a:tab pos="3338364" algn="l"/>
                <a:tab pos="3813594" algn="l"/>
                <a:tab pos="4288824" algn="l"/>
                <a:tab pos="4764054" algn="l"/>
                <a:tab pos="5239283" algn="l"/>
                <a:tab pos="5714514" algn="l"/>
                <a:tab pos="6189743" algn="l"/>
                <a:tab pos="6664974" algn="l"/>
                <a:tab pos="7140203" algn="l"/>
                <a:tab pos="7615433" algn="l"/>
                <a:tab pos="8090663" algn="l"/>
                <a:tab pos="8565893" algn="l"/>
                <a:tab pos="9041122" algn="l"/>
                <a:tab pos="9516353" algn="l"/>
              </a:tabLst>
              <a:defRPr/>
            </a:pPr>
            <a:r>
              <a:rPr lang="ru-RU" altLang="ru-RU" sz="1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КУРГАНСКАЯ ОБЛАСТЬ, Г. ПЕТУХОВО</a:t>
            </a:r>
            <a:endParaRPr lang="ru-RU" altLang="ru-RU" sz="1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158379" y="3678105"/>
            <a:ext cx="6960100" cy="1347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8843" marR="1531483" indent="-228600">
              <a:lnSpc>
                <a:spcPct val="102200"/>
              </a:lnSpc>
              <a:buClr>
                <a:srgbClr val="4472C4">
                  <a:lumMod val="50000"/>
                </a:srgbClr>
              </a:buClr>
              <a:buFont typeface="Courier New" panose="02070309020205020404" pitchFamily="49" charset="0"/>
              <a:buChar char="o"/>
            </a:pPr>
            <a:endParaRPr lang="ru-RU" sz="800" dirty="0">
              <a:solidFill>
                <a:srgbClr val="4472C4">
                  <a:lumMod val="50000"/>
                </a:srgbClr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endParaRPr lang="ru-RU" sz="800" spc="-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r>
              <a:rPr lang="ru-RU" sz="800" spc="-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Субсидирование лизинга оборудования до 50%, но не более 50 </a:t>
            </a:r>
            <a:r>
              <a:rPr lang="ru-RU" sz="800" spc="-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млн.руб</a:t>
            </a:r>
            <a:r>
              <a:rPr lang="ru-RU" sz="800" spc="-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.; </a:t>
            </a: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endParaRPr lang="ru-RU" sz="800" spc="-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r>
              <a:rPr lang="ru-RU" sz="800" spc="-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Льготные кредиты, лизинг;</a:t>
            </a: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endParaRPr lang="ru-RU" sz="800" spc="-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r>
              <a:rPr lang="ru-RU" sz="800" spc="-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Cубсидия</a:t>
            </a:r>
            <a:r>
              <a:rPr lang="ru-RU" sz="800" spc="-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возмещение части затрат по кредитам в легкой промышленности;</a:t>
            </a: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endParaRPr lang="ru-RU" sz="800" spc="-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r>
              <a:rPr lang="ru-RU" sz="800" spc="-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Микрозаймы</a:t>
            </a:r>
            <a:r>
              <a:rPr lang="ru-RU" sz="800" spc="-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Фонда микрофинансирования Курганской области, до 5 млн. руб. под 0,1% годовых. </a:t>
            </a:r>
            <a:endParaRPr lang="ru-RU" sz="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8843" marR="1531483" indent="-228600">
              <a:lnSpc>
                <a:spcPct val="102200"/>
              </a:lnSpc>
              <a:buClr>
                <a:srgbClr val="4472C4">
                  <a:lumMod val="50000"/>
                </a:srgbClr>
              </a:buClr>
              <a:buFont typeface="Courier New" panose="02070309020205020404" pitchFamily="49" charset="0"/>
              <a:buChar char="o"/>
            </a:pPr>
            <a:endParaRPr lang="ru-RU" sz="8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 descr="C:\Users\User\Desktop\Елесина А.Ю\Логистический центр\нов площ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644" y="734314"/>
            <a:ext cx="6687835" cy="311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559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/>
          <p:nvPr/>
        </p:nvSpPr>
        <p:spPr>
          <a:xfrm>
            <a:off x="0" y="21195"/>
            <a:ext cx="4955869" cy="713118"/>
          </a:xfrm>
          <a:custGeom>
            <a:avLst/>
            <a:gdLst/>
            <a:ahLst/>
            <a:cxnLst/>
            <a:rect l="l" t="t" r="r" b="b"/>
            <a:pathLst>
              <a:path w="4775200" h="1216025">
                <a:moveTo>
                  <a:pt x="783162" y="0"/>
                </a:moveTo>
                <a:lnTo>
                  <a:pt x="464165" y="1771"/>
                </a:lnTo>
                <a:lnTo>
                  <a:pt x="0" y="288671"/>
                </a:lnTo>
                <a:lnTo>
                  <a:pt x="0" y="519810"/>
                </a:lnTo>
                <a:lnTo>
                  <a:pt x="829003" y="1215918"/>
                </a:lnTo>
                <a:lnTo>
                  <a:pt x="4774971" y="1201813"/>
                </a:lnTo>
                <a:lnTo>
                  <a:pt x="1663091" y="731625"/>
                </a:lnTo>
                <a:lnTo>
                  <a:pt x="783162" y="0"/>
                </a:lnTo>
                <a:close/>
              </a:path>
            </a:pathLst>
          </a:custGeom>
          <a:solidFill>
            <a:srgbClr val="52A138"/>
          </a:solidFill>
          <a:ln>
            <a:solidFill>
              <a:srgbClr val="52A138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0" tIns="0" rIns="0" bIns="0" rtlCol="0"/>
          <a:lstStyle/>
          <a:p>
            <a:pPr marL="0" marR="0" lvl="0" indent="0" algn="l" defTabSz="967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04" b="0" i="0" u="none" strike="noStrike" kern="1200" cap="none" spc="0" normalizeH="0" baseline="0" noProof="0">
              <a:ln>
                <a:noFill/>
              </a:ln>
              <a:solidFill>
                <a:srgbClr val="ED523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4"/>
          <p:cNvSpPr/>
          <p:nvPr/>
        </p:nvSpPr>
        <p:spPr>
          <a:xfrm>
            <a:off x="1122232" y="275292"/>
            <a:ext cx="10996247" cy="446909"/>
          </a:xfrm>
          <a:custGeom>
            <a:avLst/>
            <a:gdLst/>
            <a:ahLst/>
            <a:cxnLst/>
            <a:rect l="l" t="t" r="r" b="b"/>
            <a:pathLst>
              <a:path w="9635490" h="746760">
                <a:moveTo>
                  <a:pt x="9635382" y="0"/>
                </a:moveTo>
                <a:lnTo>
                  <a:pt x="0" y="0"/>
                </a:lnTo>
                <a:lnTo>
                  <a:pt x="904855" y="744354"/>
                </a:lnTo>
                <a:lnTo>
                  <a:pt x="9635382" y="746522"/>
                </a:lnTo>
                <a:lnTo>
                  <a:pt x="9635382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0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bject 5"/>
          <p:cNvSpPr/>
          <p:nvPr/>
        </p:nvSpPr>
        <p:spPr>
          <a:xfrm>
            <a:off x="0" y="0"/>
            <a:ext cx="1195754" cy="480262"/>
          </a:xfrm>
          <a:custGeom>
            <a:avLst/>
            <a:gdLst/>
            <a:ahLst/>
            <a:cxnLst/>
            <a:rect l="l" t="t" r="r" b="b"/>
            <a:pathLst>
              <a:path w="1056640" h="454025">
                <a:moveTo>
                  <a:pt x="507743" y="0"/>
                </a:moveTo>
                <a:lnTo>
                  <a:pt x="0" y="1197"/>
                </a:lnTo>
                <a:lnTo>
                  <a:pt x="0" y="453595"/>
                </a:lnTo>
                <a:lnTo>
                  <a:pt x="1056614" y="453595"/>
                </a:lnTo>
                <a:lnTo>
                  <a:pt x="507743" y="0"/>
                </a:lnTo>
                <a:close/>
              </a:path>
            </a:pathLst>
          </a:custGeom>
          <a:solidFill>
            <a:srgbClr val="C2C5BE"/>
          </a:solidFill>
          <a:ln>
            <a:solidFill>
              <a:srgbClr val="C2C5BE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0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bject 7"/>
          <p:cNvSpPr txBox="1"/>
          <p:nvPr/>
        </p:nvSpPr>
        <p:spPr>
          <a:xfrm>
            <a:off x="1512622" y="17565"/>
            <a:ext cx="10311721" cy="264534"/>
          </a:xfrm>
          <a:prstGeom prst="rect">
            <a:avLst/>
          </a:prstGeom>
        </p:spPr>
        <p:txBody>
          <a:bodyPr vert="horz" wrap="square" lIns="0" tIns="18136" rIns="0" bIns="0" rtlCol="0">
            <a:spAutoFit/>
          </a:bodyPr>
          <a:lstStyle/>
          <a:p>
            <a:pPr marL="13434" lvl="0" defTabSz="457200">
              <a:spcBef>
                <a:spcPts val="143"/>
              </a:spcBef>
              <a:defRPr/>
            </a:pPr>
            <a:r>
              <a:rPr kumimoji="0" sz="1600" b="1" i="0" u="none" strike="noStrike" kern="1200" cap="none" spc="42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ИНВЕСТИЦИОНН</a:t>
            </a:r>
            <a:r>
              <a:rPr kumimoji="0" lang="ru-RU" sz="1600" b="1" i="0" u="none" strike="noStrike" kern="1200" cap="none" spc="42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АЯ</a:t>
            </a:r>
            <a:r>
              <a:rPr kumimoji="0" lang="ru-RU" sz="1600" b="1" i="0" u="none" strike="noStrike" kern="1200" cap="none" spc="42" normalizeH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ПЛОЩАДКА </a:t>
            </a:r>
            <a:r>
              <a:rPr lang="ru-RU" sz="1600" b="1" spc="42" dirty="0">
                <a:solidFill>
                  <a:srgbClr val="5B9BD5">
                    <a:lumMod val="50000"/>
                  </a:srgbClr>
                </a:solidFill>
                <a:latin typeface="Arial"/>
                <a:cs typeface="Arial"/>
              </a:rPr>
              <a:t>ДЛЯ РАЗМЕЩЕНИЯ ПРОМЫШЛЕННОГО ПРОИЗВОДСТВА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1" name="Text Box 65"/>
          <p:cNvSpPr txBox="1">
            <a:spLocks noChangeArrowheads="1"/>
          </p:cNvSpPr>
          <p:nvPr/>
        </p:nvSpPr>
        <p:spPr bwMode="auto">
          <a:xfrm>
            <a:off x="2477934" y="366632"/>
            <a:ext cx="8381099" cy="299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40365" rIns="0" bIns="0">
            <a:spAutoFit/>
          </a:bodyPr>
          <a:lstStyle>
            <a:lvl1pPr marL="12700"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1pPr>
            <a:lvl2pPr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2pPr>
            <a:lvl3pPr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3pPr>
            <a:lvl4pPr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4pPr>
            <a:lvl5pPr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9pPr>
          </a:lstStyle>
          <a:p>
            <a:pPr marL="13434" algn="ctr" defTabSz="967252">
              <a:lnSpc>
                <a:spcPts val="2156"/>
              </a:lnSpc>
              <a:spcBef>
                <a:spcPts val="317"/>
              </a:spcBef>
              <a:buSzPct val="100000"/>
              <a:tabLst>
                <a:tab pos="13434" algn="l"/>
                <a:tab pos="486985" algn="l"/>
                <a:tab pos="962215" algn="l"/>
                <a:tab pos="1437444" algn="l"/>
                <a:tab pos="1912675" algn="l"/>
                <a:tab pos="2387904" algn="l"/>
                <a:tab pos="2863135" algn="l"/>
                <a:tab pos="3338364" algn="l"/>
                <a:tab pos="3813594" algn="l"/>
                <a:tab pos="4288824" algn="l"/>
                <a:tab pos="4764054" algn="l"/>
                <a:tab pos="5239283" algn="l"/>
                <a:tab pos="5714514" algn="l"/>
                <a:tab pos="6189743" algn="l"/>
                <a:tab pos="6664974" algn="l"/>
                <a:tab pos="7140203" algn="l"/>
                <a:tab pos="7615433" algn="l"/>
                <a:tab pos="8090663" algn="l"/>
                <a:tab pos="8565893" algn="l"/>
                <a:tab pos="9041122" algn="l"/>
                <a:tab pos="9516353" algn="l"/>
              </a:tabLst>
              <a:defRPr/>
            </a:pPr>
            <a:r>
              <a:rPr lang="ru-RU" altLang="ru-RU" sz="1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КУРГАНСКАЯ ОБЛАСТЬ</a:t>
            </a:r>
            <a:endParaRPr lang="ru-RU" altLang="ru-RU" sz="1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158379" y="3678105"/>
            <a:ext cx="6960100" cy="10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8843" marR="1531483" indent="-228600">
              <a:lnSpc>
                <a:spcPct val="102200"/>
              </a:lnSpc>
              <a:buClr>
                <a:schemeClr val="accent5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endParaRPr lang="ru-RU" sz="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r>
              <a:rPr lang="ru-RU" sz="800" spc="-1" dirty="0">
                <a:latin typeface="Arial" panose="020B0604020202020204" pitchFamily="34" charset="0"/>
                <a:cs typeface="Arial" panose="020B0604020202020204" pitchFamily="34" charset="0"/>
              </a:rPr>
              <a:t>Субсидирование лизинга оборудования до 50%, но не более 50 </a:t>
            </a:r>
            <a:r>
              <a:rPr lang="ru-RU" sz="800" spc="-1" dirty="0" err="1">
                <a:latin typeface="Arial" panose="020B0604020202020204" pitchFamily="34" charset="0"/>
                <a:cs typeface="Arial" panose="020B0604020202020204" pitchFamily="34" charset="0"/>
              </a:rPr>
              <a:t>млн.руб</a:t>
            </a:r>
            <a:r>
              <a:rPr lang="ru-RU" sz="800" spc="-1" dirty="0">
                <a:latin typeface="Arial" panose="020B0604020202020204" pitchFamily="34" charset="0"/>
                <a:cs typeface="Arial" panose="020B0604020202020204" pitchFamily="34" charset="0"/>
              </a:rPr>
              <a:t>.; </a:t>
            </a: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endParaRPr lang="ru-RU" sz="800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r>
              <a:rPr lang="ru-RU" sz="800" spc="-1" dirty="0">
                <a:latin typeface="Arial" panose="020B0604020202020204" pitchFamily="34" charset="0"/>
                <a:cs typeface="Arial" panose="020B0604020202020204" pitchFamily="34" charset="0"/>
              </a:rPr>
              <a:t>Льготные кредиты, лизинг;</a:t>
            </a: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endParaRPr lang="ru-RU" sz="800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r>
              <a:rPr lang="ru-RU" sz="800" spc="-1" dirty="0" err="1">
                <a:latin typeface="Arial" panose="020B0604020202020204" pitchFamily="34" charset="0"/>
                <a:cs typeface="Arial" panose="020B0604020202020204" pitchFamily="34" charset="0"/>
              </a:rPr>
              <a:t>Cубсидия</a:t>
            </a:r>
            <a:r>
              <a:rPr lang="ru-RU" sz="800" spc="-1" dirty="0">
                <a:latin typeface="Arial" panose="020B0604020202020204" pitchFamily="34" charset="0"/>
                <a:cs typeface="Arial" panose="020B0604020202020204" pitchFamily="34" charset="0"/>
              </a:rPr>
              <a:t> на возмещение части затрат по кредитам в легкой промышленности;</a:t>
            </a: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endParaRPr lang="ru-RU" sz="800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r>
              <a:rPr lang="ru-RU" sz="800" spc="-1" dirty="0" err="1">
                <a:latin typeface="Arial" panose="020B0604020202020204" pitchFamily="34" charset="0"/>
                <a:cs typeface="Arial" panose="020B0604020202020204" pitchFamily="34" charset="0"/>
              </a:rPr>
              <a:t>Микрозаймы</a:t>
            </a:r>
            <a:r>
              <a:rPr lang="ru-RU" sz="800" spc="-1" dirty="0">
                <a:latin typeface="Arial" panose="020B0604020202020204" pitchFamily="34" charset="0"/>
                <a:cs typeface="Arial" panose="020B0604020202020204" pitchFamily="34" charset="0"/>
              </a:rPr>
              <a:t> Фонда микрофинансирования Курганской области, до 5 млн. руб. под 0,1% годовых. </a:t>
            </a:r>
            <a:endParaRPr lang="ru-RU" sz="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470597"/>
              </p:ext>
            </p:extLst>
          </p:nvPr>
        </p:nvGraphicFramePr>
        <p:xfrm>
          <a:off x="105939" y="807574"/>
          <a:ext cx="5212382" cy="5612112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145653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7558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268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Площадь площадки 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icrosoft YaHei" pitchFamily="2"/>
                          <a:cs typeface="Arial" panose="020B0604020202020204" pitchFamily="34" charset="0"/>
                        </a:rPr>
                        <a:t>3316 </a:t>
                      </a:r>
                      <a:r>
                        <a:rPr lang="ru-RU" sz="800" b="0" i="0" u="none" strike="noStrike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icrosoft YaHei" pitchFamily="2"/>
                          <a:cs typeface="Arial" panose="020B0604020202020204" pitchFamily="34" charset="0"/>
                        </a:rPr>
                        <a:t>кв.м</a:t>
                      </a:r>
                      <a:r>
                        <a:rPr lang="ru-RU" sz="8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icrosoft YaHei" pitchFamily="2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8255" marR="8255" marT="8255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44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Кадастровый номер участка/квартала  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45:14:020201:3</a:t>
                      </a:r>
                    </a:p>
                  </a:txBody>
                  <a:tcPr marL="8255" marR="8255" marT="8255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843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Собственник </a:t>
                      </a:r>
                      <a:endParaRPr lang="ru-RU" sz="8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Открытое акционерное общество "</a:t>
                      </a:r>
                      <a:r>
                        <a:rPr kumimoji="0" lang="ru-RU" sz="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Петуховский</a:t>
                      </a: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литейно-механический завод»</a:t>
                      </a:r>
                      <a:endParaRPr lang="ru-RU" sz="800" b="0" i="0" u="none" strike="noStrike" kern="1200" dirty="0" smtClean="0">
                        <a:latin typeface="Arial" panose="020B0604020202020204" pitchFamily="34" charset="0"/>
                        <a:ea typeface="Liberation Sans" pitchFamily="34"/>
                        <a:cs typeface="Arial" panose="020B0604020202020204" pitchFamily="34" charset="0"/>
                      </a:endParaRPr>
                    </a:p>
                  </a:txBody>
                  <a:tcPr marL="8255" marR="8255" marT="8255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29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Категория земель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kern="1200" dirty="0" smtClean="0">
                          <a:latin typeface="Arial" panose="020B0604020202020204" pitchFamily="34" charset="0"/>
                          <a:ea typeface="Microsoft YaHei" pitchFamily="2"/>
                          <a:cs typeface="Arial" panose="020B0604020202020204" pitchFamily="34" charset="0"/>
                        </a:rPr>
                        <a:t>Земли населённых пунктов</a:t>
                      </a:r>
                    </a:p>
                  </a:txBody>
                  <a:tcPr marL="8255" marR="8255" marT="8255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242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Основные виды разрешенного использования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Производственная деятельность ,</a:t>
                      </a:r>
                    </a:p>
                    <a:p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Недропользование ,</a:t>
                      </a:r>
                    </a:p>
                    <a:p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Тяжелая промышленность , Автомобилестроительная промышленность ,</a:t>
                      </a:r>
                    </a:p>
                    <a:p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Легкая промышленность ,</a:t>
                      </a:r>
                    </a:p>
                    <a:p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Фармацевтическая промышленность ,</a:t>
                      </a:r>
                    </a:p>
                    <a:p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Пищевая промышленность,</a:t>
                      </a:r>
                    </a:p>
                    <a:p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Нефтехимическая промышленность ,</a:t>
                      </a:r>
                    </a:p>
                    <a:p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Строительная промышленность ,</a:t>
                      </a:r>
                    </a:p>
                    <a:p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Энергетика ,</a:t>
                      </a:r>
                    </a:p>
                    <a:p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Атомная энергетика ,</a:t>
                      </a:r>
                    </a:p>
                    <a:p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Обеспечение космической деятельности ,</a:t>
                      </a:r>
                    </a:p>
                    <a:p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Целлюлозно-бумажная промышленность .</a:t>
                      </a:r>
                      <a:endParaRPr lang="ru-RU" sz="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237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Электроснабжение</a:t>
                      </a:r>
                      <a:endParaRPr lang="ru-RU" sz="8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kern="1200" dirty="0" smtClean="0">
                          <a:latin typeface="Arial" panose="020B0604020202020204" pitchFamily="34" charset="0"/>
                          <a:ea typeface="Liberation Sans" pitchFamily="34"/>
                          <a:cs typeface="Arial" panose="020B0604020202020204" pitchFamily="34" charset="0"/>
                        </a:rPr>
                        <a:t>Возможность подключения</a:t>
                      </a:r>
                      <a:r>
                        <a:rPr lang="ru-RU" sz="800" b="0" i="0" u="none" strike="noStrike" kern="1200" baseline="0" dirty="0" smtClean="0">
                          <a:latin typeface="Arial" panose="020B0604020202020204" pitchFamily="34" charset="0"/>
                          <a:ea typeface="Liberation Sans" pitchFamily="34"/>
                          <a:cs typeface="Arial" panose="020B0604020202020204" pitchFamily="34" charset="0"/>
                        </a:rPr>
                        <a:t> к действующей </a:t>
                      </a:r>
                      <a:r>
                        <a:rPr lang="ru-RU" sz="800" b="0" i="0" u="none" strike="noStrike" kern="1200" dirty="0" smtClean="0">
                          <a:latin typeface="Arial" panose="020B0604020202020204" pitchFamily="34" charset="0"/>
                          <a:ea typeface="Liberation Sans" pitchFamily="34"/>
                          <a:cs typeface="Arial" panose="020B0604020202020204" pitchFamily="34" charset="0"/>
                        </a:rPr>
                        <a:t>ЛЭП 10 </a:t>
                      </a:r>
                      <a:r>
                        <a:rPr lang="ru-RU" sz="800" b="0" i="0" u="none" strike="noStrike" kern="1200" dirty="0" err="1" smtClean="0">
                          <a:latin typeface="Arial" panose="020B0604020202020204" pitchFamily="34" charset="0"/>
                          <a:ea typeface="Liberation Sans" pitchFamily="34"/>
                          <a:cs typeface="Arial" panose="020B0604020202020204" pitchFamily="34" charset="0"/>
                        </a:rPr>
                        <a:t>кВ</a:t>
                      </a:r>
                      <a:r>
                        <a:rPr lang="ru-RU" sz="800" b="0" i="0" u="none" strike="noStrike" kern="1200" dirty="0" smtClean="0">
                          <a:latin typeface="Arial" panose="020B0604020202020204" pitchFamily="34" charset="0"/>
                          <a:ea typeface="Liberation Sans" pitchFamily="34"/>
                          <a:cs typeface="Arial" panose="020B0604020202020204" pitchFamily="34" charset="0"/>
                        </a:rPr>
                        <a:t> (проходит вблизи от земельного участка)</a:t>
                      </a:r>
                      <a:r>
                        <a:rPr lang="ru-RU" sz="800" b="0" i="0" u="none" strike="noStrike" kern="1200" baseline="0" dirty="0" smtClean="0">
                          <a:latin typeface="Arial" panose="020B0604020202020204" pitchFamily="34" charset="0"/>
                          <a:ea typeface="Liberation Sans" pitchFamily="34"/>
                          <a:cs typeface="Arial" panose="020B0604020202020204" pitchFamily="34" charset="0"/>
                        </a:rPr>
                        <a:t> Стоимость подключения определяется проектом согласно выданных технических условий.</a:t>
                      </a:r>
                      <a:endParaRPr lang="ru-RU" sz="800" b="0" i="0" u="none" strike="noStrike" kern="1200" dirty="0" smtClean="0">
                        <a:latin typeface="Arial" panose="020B0604020202020204" pitchFamily="34" charset="0"/>
                        <a:ea typeface="Liberation Sans" pitchFamily="34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042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Газоснабжение 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Отсутствует</a:t>
                      </a:r>
                      <a:r>
                        <a:rPr lang="ru-RU" sz="8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(газификация планируется в 2024г.)</a:t>
                      </a:r>
                      <a:endParaRPr lang="ru-RU" sz="8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018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Водоснабжение 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Возможно подключение</a:t>
                      </a:r>
                      <a:r>
                        <a:rPr lang="ru-RU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 системе водоснабжения. 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Действующий водопровод</a:t>
                      </a:r>
                      <a:r>
                        <a:rPr lang="ru-RU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располагается в 500 м от границы участка.</a:t>
                      </a:r>
                      <a:endParaRPr lang="ru-RU" sz="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53060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Водоотведение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4" marB="0" horzOverflow="overflow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Необходимо предусмотреть систему водоотведения с использованием септика.</a:t>
                      </a:r>
                    </a:p>
                  </a:txBody>
                  <a:tcPr marL="8255" marR="8255" marT="8254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668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Подъездные пути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Обеспечены асфальтовым. На расстоянии 200 м</a:t>
                      </a:r>
                      <a:r>
                        <a:rPr lang="ru-RU" sz="80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расположен действующий ЖД тупик. 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7208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Механизм предоставления инвестиционной площадки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8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1)Аукцион по аренде/собственности земельных участков</a:t>
                      </a: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800" b="0" kern="120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T Astra Serif" pitchFamily="18" charset="-52"/>
                          <a:cs typeface="Arial" panose="020B0604020202020204" pitchFamily="34" charset="0"/>
                        </a:rPr>
                        <a:t>2) </a:t>
                      </a:r>
                      <a:r>
                        <a:rPr lang="ru-RU" sz="8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T Astra Serif" pitchFamily="18" charset="-52"/>
                          <a:cs typeface="Arial" panose="020B0604020202020204" pitchFamily="34" charset="0"/>
                        </a:rPr>
                        <a:t>Заключение договора с собственником.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extLst>
                  <a:ext uri="{0D108BD9-81ED-4DB2-BD59-A6C34878D82A}">
                    <a16:rowId xmlns="" xmlns:a16="http://schemas.microsoft.com/office/drawing/2014/main" val="656639587"/>
                  </a:ext>
                </a:extLst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199" y="839655"/>
            <a:ext cx="5159375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147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/>
          <p:nvPr/>
        </p:nvSpPr>
        <p:spPr>
          <a:xfrm>
            <a:off x="0" y="21195"/>
            <a:ext cx="4955869" cy="713118"/>
          </a:xfrm>
          <a:custGeom>
            <a:avLst/>
            <a:gdLst/>
            <a:ahLst/>
            <a:cxnLst/>
            <a:rect l="l" t="t" r="r" b="b"/>
            <a:pathLst>
              <a:path w="4775200" h="1216025">
                <a:moveTo>
                  <a:pt x="783162" y="0"/>
                </a:moveTo>
                <a:lnTo>
                  <a:pt x="464165" y="1771"/>
                </a:lnTo>
                <a:lnTo>
                  <a:pt x="0" y="288671"/>
                </a:lnTo>
                <a:lnTo>
                  <a:pt x="0" y="519810"/>
                </a:lnTo>
                <a:lnTo>
                  <a:pt x="829003" y="1215918"/>
                </a:lnTo>
                <a:lnTo>
                  <a:pt x="4774971" y="1201813"/>
                </a:lnTo>
                <a:lnTo>
                  <a:pt x="1663091" y="731625"/>
                </a:lnTo>
                <a:lnTo>
                  <a:pt x="783162" y="0"/>
                </a:lnTo>
                <a:close/>
              </a:path>
            </a:pathLst>
          </a:custGeom>
          <a:solidFill>
            <a:srgbClr val="52A138"/>
          </a:solidFill>
          <a:ln>
            <a:solidFill>
              <a:srgbClr val="52A138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0" tIns="0" rIns="0" bIns="0" rtlCol="0"/>
          <a:lstStyle/>
          <a:p>
            <a:pPr marL="0" marR="0" lvl="0" indent="0" algn="l" defTabSz="967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04" b="0" i="0" u="none" strike="noStrike" kern="1200" cap="none" spc="0" normalizeH="0" baseline="0" noProof="0">
              <a:ln>
                <a:noFill/>
              </a:ln>
              <a:solidFill>
                <a:srgbClr val="ED523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4"/>
          <p:cNvSpPr/>
          <p:nvPr/>
        </p:nvSpPr>
        <p:spPr>
          <a:xfrm>
            <a:off x="1122232" y="275292"/>
            <a:ext cx="10996247" cy="446909"/>
          </a:xfrm>
          <a:custGeom>
            <a:avLst/>
            <a:gdLst/>
            <a:ahLst/>
            <a:cxnLst/>
            <a:rect l="l" t="t" r="r" b="b"/>
            <a:pathLst>
              <a:path w="9635490" h="746760">
                <a:moveTo>
                  <a:pt x="9635382" y="0"/>
                </a:moveTo>
                <a:lnTo>
                  <a:pt x="0" y="0"/>
                </a:lnTo>
                <a:lnTo>
                  <a:pt x="904855" y="744354"/>
                </a:lnTo>
                <a:lnTo>
                  <a:pt x="9635382" y="746522"/>
                </a:lnTo>
                <a:lnTo>
                  <a:pt x="9635382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0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bject 5"/>
          <p:cNvSpPr/>
          <p:nvPr/>
        </p:nvSpPr>
        <p:spPr>
          <a:xfrm>
            <a:off x="0" y="0"/>
            <a:ext cx="1195754" cy="480262"/>
          </a:xfrm>
          <a:custGeom>
            <a:avLst/>
            <a:gdLst/>
            <a:ahLst/>
            <a:cxnLst/>
            <a:rect l="l" t="t" r="r" b="b"/>
            <a:pathLst>
              <a:path w="1056640" h="454025">
                <a:moveTo>
                  <a:pt x="507743" y="0"/>
                </a:moveTo>
                <a:lnTo>
                  <a:pt x="0" y="1197"/>
                </a:lnTo>
                <a:lnTo>
                  <a:pt x="0" y="453595"/>
                </a:lnTo>
                <a:lnTo>
                  <a:pt x="1056614" y="453595"/>
                </a:lnTo>
                <a:lnTo>
                  <a:pt x="507743" y="0"/>
                </a:lnTo>
                <a:close/>
              </a:path>
            </a:pathLst>
          </a:custGeom>
          <a:solidFill>
            <a:srgbClr val="C2C5BE"/>
          </a:solidFill>
          <a:ln>
            <a:solidFill>
              <a:srgbClr val="C2C5BE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0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bject 7"/>
          <p:cNvSpPr txBox="1"/>
          <p:nvPr/>
        </p:nvSpPr>
        <p:spPr>
          <a:xfrm>
            <a:off x="1512622" y="17565"/>
            <a:ext cx="10311721" cy="264534"/>
          </a:xfrm>
          <a:prstGeom prst="rect">
            <a:avLst/>
          </a:prstGeom>
        </p:spPr>
        <p:txBody>
          <a:bodyPr vert="horz" wrap="square" lIns="0" tIns="18136" rIns="0" bIns="0" rtlCol="0">
            <a:spAutoFit/>
          </a:bodyPr>
          <a:lstStyle/>
          <a:p>
            <a:pPr marL="13434" marR="0" lvl="0" indent="0" algn="l" defTabSz="457200" rtl="0" eaLnBrk="1" fontAlgn="auto" latinLnBrk="0" hangingPunct="1">
              <a:lnSpc>
                <a:spcPct val="100000"/>
              </a:lnSpc>
              <a:spcBef>
                <a:spcPts val="14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42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ИНВЕСТИЦИОНН</a:t>
            </a:r>
            <a:r>
              <a:rPr kumimoji="0" lang="ru-RU" sz="1600" b="1" i="0" u="none" strike="noStrike" kern="1200" cap="none" spc="42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АЯ</a:t>
            </a:r>
            <a:r>
              <a:rPr kumimoji="0" lang="ru-RU" sz="1600" b="1" i="0" u="none" strike="noStrike" kern="1200" cap="none" spc="42" normalizeH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ПЛОЩАДКА ДЛЯ ВЕДЕНИЯ СЕЛЬСКОХОЗЯЙСТВЕННОЙ ДЕЯТЕЛЬНОСТИ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1" name="Text Box 65"/>
          <p:cNvSpPr txBox="1">
            <a:spLocks noChangeArrowheads="1"/>
          </p:cNvSpPr>
          <p:nvPr/>
        </p:nvSpPr>
        <p:spPr bwMode="auto">
          <a:xfrm>
            <a:off x="2477934" y="366632"/>
            <a:ext cx="8381099" cy="299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40365" rIns="0" bIns="0">
            <a:spAutoFit/>
          </a:bodyPr>
          <a:lstStyle>
            <a:lvl1pPr marL="12700"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1pPr>
            <a:lvl2pPr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2pPr>
            <a:lvl3pPr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3pPr>
            <a:lvl4pPr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4pPr>
            <a:lvl5pPr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9pPr>
          </a:lstStyle>
          <a:p>
            <a:pPr marL="13434" algn="ctr" defTabSz="967252">
              <a:lnSpc>
                <a:spcPts val="2156"/>
              </a:lnSpc>
              <a:spcBef>
                <a:spcPts val="317"/>
              </a:spcBef>
              <a:buSzPct val="100000"/>
              <a:tabLst>
                <a:tab pos="13434" algn="l"/>
                <a:tab pos="486985" algn="l"/>
                <a:tab pos="962215" algn="l"/>
                <a:tab pos="1437444" algn="l"/>
                <a:tab pos="1912675" algn="l"/>
                <a:tab pos="2387904" algn="l"/>
                <a:tab pos="2863135" algn="l"/>
                <a:tab pos="3338364" algn="l"/>
                <a:tab pos="3813594" algn="l"/>
                <a:tab pos="4288824" algn="l"/>
                <a:tab pos="4764054" algn="l"/>
                <a:tab pos="5239283" algn="l"/>
                <a:tab pos="5714514" algn="l"/>
                <a:tab pos="6189743" algn="l"/>
                <a:tab pos="6664974" algn="l"/>
                <a:tab pos="7140203" algn="l"/>
                <a:tab pos="7615433" algn="l"/>
                <a:tab pos="8090663" algn="l"/>
                <a:tab pos="8565893" algn="l"/>
                <a:tab pos="9041122" algn="l"/>
                <a:tab pos="9516353" algn="l"/>
              </a:tabLst>
              <a:defRPr/>
            </a:pPr>
            <a:r>
              <a:rPr lang="ru-RU" altLang="ru-RU" sz="1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КУРГАНСКАЯ ОБЛАСТЬ, </a:t>
            </a:r>
            <a:r>
              <a:rPr lang="ru-RU" altLang="ru-RU" sz="16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Петуховский</a:t>
            </a:r>
            <a:r>
              <a:rPr lang="ru-RU" altLang="ru-RU" sz="1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район, с. Большое </a:t>
            </a:r>
            <a:r>
              <a:rPr lang="ru-RU" altLang="ru-RU" sz="16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Гусинное</a:t>
            </a:r>
            <a:endParaRPr lang="ru-RU" altLang="ru-RU" sz="1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158379" y="3678105"/>
            <a:ext cx="6960100" cy="2603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8843" marR="1531483" indent="-228600">
              <a:lnSpc>
                <a:spcPct val="102200"/>
              </a:lnSpc>
              <a:buClr>
                <a:schemeClr val="accent5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endParaRPr lang="ru-RU" sz="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r>
              <a:rPr lang="ru-RU" sz="800" spc="-1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Предоставление земельного участка в аренду без проведения торгов в целях реализации масштабных инвестиционных проектов с последующим правом выкупа;</a:t>
            </a: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endParaRPr lang="ru-RU" sz="800" spc="-1" dirty="0">
              <a:solidFill>
                <a:srgbClr val="000000"/>
              </a:solidFill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r>
              <a:rPr lang="ru-RU" sz="800" spc="-1" dirty="0" smtClean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Субсидирование </a:t>
            </a:r>
            <a:r>
              <a:rPr lang="ru-RU" sz="800" spc="-1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лизинга оборудования до 50%, но не более 50 </a:t>
            </a:r>
            <a:r>
              <a:rPr lang="ru-RU" sz="800" spc="-1" dirty="0" err="1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млн.руб</a:t>
            </a:r>
            <a:r>
              <a:rPr lang="ru-RU" sz="800" spc="-1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.; </a:t>
            </a: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endParaRPr lang="ru-RU" sz="800" spc="-1" dirty="0">
              <a:solidFill>
                <a:srgbClr val="000000"/>
              </a:solidFill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r>
              <a:rPr lang="ru-RU" sz="800" spc="-1" dirty="0" smtClean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Возмещение </a:t>
            </a:r>
            <a:r>
              <a:rPr lang="ru-RU" sz="800" spc="-1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затрат на проведение </a:t>
            </a:r>
            <a:r>
              <a:rPr lang="ru-RU" sz="800" spc="-1" dirty="0" err="1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культуртехнических</a:t>
            </a:r>
            <a:r>
              <a:rPr lang="ru-RU" sz="800" spc="-1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 мероприятий до 70% затрат; </a:t>
            </a: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endParaRPr lang="ru-RU" sz="800" spc="-1" dirty="0">
              <a:solidFill>
                <a:srgbClr val="000000"/>
              </a:solidFill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r>
              <a:rPr lang="ru-RU" sz="800" spc="-1" dirty="0" err="1" smtClean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Грантовая</a:t>
            </a:r>
            <a:r>
              <a:rPr lang="ru-RU" sz="800" spc="-1" dirty="0" smtClean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 </a:t>
            </a:r>
            <a:r>
              <a:rPr lang="ru-RU" sz="800" spc="-1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поддержка до 70 млн. руб</a:t>
            </a:r>
            <a:r>
              <a:rPr lang="ru-RU" sz="800" spc="-1" dirty="0" smtClean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.;</a:t>
            </a: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endParaRPr lang="ru-RU" sz="800" spc="-1" dirty="0">
              <a:solidFill>
                <a:srgbClr val="000000"/>
              </a:solidFill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r>
              <a:rPr lang="ru-RU" sz="800" spc="-1" dirty="0" smtClean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Компенсация </a:t>
            </a:r>
            <a:r>
              <a:rPr lang="ru-RU" sz="800" spc="-1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затрат на капитальное строительство 20 % (при условии поставок производственной продукции на экспорт); </a:t>
            </a: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endParaRPr lang="ru-RU" sz="800" spc="-1" dirty="0">
              <a:solidFill>
                <a:srgbClr val="000000"/>
              </a:solidFill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r>
              <a:rPr lang="ru-RU" sz="800" spc="-1" dirty="0" smtClean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Льготные </a:t>
            </a:r>
            <a:r>
              <a:rPr lang="ru-RU" sz="800" spc="-1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кредиты, лизинг;</a:t>
            </a: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endParaRPr lang="ru-RU" sz="800" spc="-1" dirty="0">
              <a:solidFill>
                <a:srgbClr val="000000"/>
              </a:solidFill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r>
              <a:rPr lang="ru-RU" sz="800" spc="-1" dirty="0" smtClean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Субсидия </a:t>
            </a:r>
            <a:r>
              <a:rPr lang="ru-RU" sz="800" spc="-1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на возмещение части затрат на уплату процентов по кредитам в Агропромышленном комплексе;</a:t>
            </a: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endParaRPr lang="ru-RU" sz="800" spc="-1" dirty="0">
              <a:solidFill>
                <a:srgbClr val="000000"/>
              </a:solidFill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r>
              <a:rPr lang="ru-RU" sz="800" spc="-1" dirty="0" err="1" smtClean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Микрозаймы</a:t>
            </a:r>
            <a:r>
              <a:rPr lang="ru-RU" sz="800" spc="-1" dirty="0" smtClean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 </a:t>
            </a:r>
            <a:r>
              <a:rPr lang="ru-RU" sz="800" spc="-1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Фонда микрофинансирования Курганской области, до 5 </a:t>
            </a:r>
            <a:r>
              <a:rPr lang="ru-RU" sz="800" spc="-1" dirty="0" err="1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млн.руб</a:t>
            </a:r>
            <a:r>
              <a:rPr lang="ru-RU" sz="800" spc="-1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. под 0,1% годовых.</a:t>
            </a: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endParaRPr lang="ru-RU" sz="800" spc="-1" dirty="0">
              <a:solidFill>
                <a:srgbClr val="000000"/>
              </a:solidFill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  <a:p>
            <a:pPr marL="438843" marR="1531483" indent="-228600">
              <a:lnSpc>
                <a:spcPct val="102200"/>
              </a:lnSpc>
              <a:buClr>
                <a:schemeClr val="accent5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8843" marR="1531483" indent="-228600">
              <a:lnSpc>
                <a:spcPct val="102200"/>
              </a:lnSpc>
              <a:buClr>
                <a:schemeClr val="accent5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endParaRPr lang="ru-RU" sz="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8815252"/>
              </p:ext>
            </p:extLst>
          </p:nvPr>
        </p:nvGraphicFramePr>
        <p:xfrm>
          <a:off x="105938" y="807574"/>
          <a:ext cx="5180437" cy="5574176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144760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7328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185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Площадь площадки 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65 га  (вблизи участка расположены </a:t>
                      </a:r>
                      <a:r>
                        <a:rPr lang="ru-RU" sz="80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пастбища – 500 га, сенокосы – 200 га)</a:t>
                      </a:r>
                      <a:endParaRPr lang="ru-RU" sz="800" b="0" i="0" u="none" strike="noStrike" kern="1200" dirty="0" smtClean="0">
                        <a:latin typeface="Arial" panose="020B0604020202020204" pitchFamily="34" charset="0"/>
                        <a:ea typeface="Microsoft YaHei" pitchFamily="2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i="0" u="none" strike="noStrike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icrosoft YaHei" pitchFamily="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57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Кадастровый номер участка/квартала  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r>
                        <a:rPr lang="ru-RU" sz="800" b="0" i="0" u="none" strike="noStrik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45:14:030803:283  </a:t>
                      </a:r>
                    </a:p>
                    <a:p>
                      <a:r>
                        <a:rPr lang="ru-RU" sz="800" b="0" i="0" u="none" strike="noStrik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3.8 км восточнее с. Большое Гусиное в урочище Левая </a:t>
                      </a:r>
                      <a:r>
                        <a:rPr lang="ru-RU" sz="800" b="0" i="0" u="none" strike="noStrike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Баевка</a:t>
                      </a:r>
                      <a:endParaRPr lang="ru-RU" sz="8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9290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Собственник </a:t>
                      </a:r>
                      <a:endParaRPr lang="ru-RU" sz="8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Земельный участок, государственная собственность на который не разграничена</a:t>
                      </a:r>
                      <a:endParaRPr lang="ru-RU" sz="800" b="0" i="0" u="none" strike="noStrike" kern="1200" dirty="0" smtClean="0">
                        <a:latin typeface="Arial" panose="020B0604020202020204" pitchFamily="34" charset="0"/>
                        <a:ea typeface="Liberation Sans" pitchFamily="34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43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Категория земель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Земли сельскохозяйственного назначения </a:t>
                      </a:r>
                      <a:endParaRPr lang="ru-RU" sz="800" b="0" i="0" u="none" strike="noStrike" kern="1200" dirty="0" smtClean="0">
                        <a:latin typeface="Arial" panose="020B0604020202020204" pitchFamily="34" charset="0"/>
                        <a:ea typeface="Microsoft YaHei" pitchFamily="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287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Основные виды разрешенного использования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r>
                        <a:rPr lang="ru-RU" sz="8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Для сельскохозяйственного производства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855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Электроснабжение</a:t>
                      </a:r>
                      <a:endParaRPr lang="ru-RU" sz="8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ВЛ-10 </a:t>
                      </a:r>
                      <a:r>
                        <a:rPr lang="ru-RU" sz="80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кВ</a:t>
                      </a: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проходит  вдоль  участка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ru-RU" sz="800" b="0" i="0" u="none" strike="noStrike" kern="1200" dirty="0" smtClean="0">
                        <a:latin typeface="Arial" panose="020B0604020202020204" pitchFamily="34" charset="0"/>
                        <a:ea typeface="Liberation Sans" pitchFamily="34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648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Газоснабжение 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Отсутствует</a:t>
                      </a:r>
                      <a:r>
                        <a:rPr lang="ru-RU" sz="8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(газификация планируется в 2024г.)</a:t>
                      </a:r>
                      <a:endParaRPr lang="ru-RU" sz="8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621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Водоснабжение 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Возможность организации артезианской скважины. Участок находится в линзе</a:t>
                      </a:r>
                      <a:r>
                        <a:rPr lang="ru-RU" sz="8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пресных вод. </a:t>
                      </a:r>
                      <a:endParaRPr lang="ru-RU" sz="8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61017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Водоотведение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4" marB="0" horzOverflow="overflow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Необходимо предусмотреть</a:t>
                      </a:r>
                      <a:r>
                        <a:rPr lang="ru-RU" sz="8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систему водоотведения с использованием септика</a:t>
                      </a:r>
                      <a:endParaRPr lang="ru-RU" sz="8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621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Подъездные пути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Обеспечены асфальтовым покрытием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8289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Механизм предоставления инвестиционной площадки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8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1) Предоставление земельного участка в аренду без проведения торгов в целях</a:t>
                      </a:r>
                      <a:r>
                        <a:rPr lang="ru-RU" sz="800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реализации масштабных инвестиционных проектов</a:t>
                      </a:r>
                      <a:r>
                        <a:rPr lang="ru-RU" sz="800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 последующим правом выкупа;</a:t>
                      </a: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8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2)Аукцион по аренде/собственности земельных участков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extLst>
                  <a:ext uri="{0D108BD9-81ED-4DB2-BD59-A6C34878D82A}">
                    <a16:rowId xmlns="" xmlns:a16="http://schemas.microsoft.com/office/drawing/2014/main" val="656639587"/>
                  </a:ext>
                </a:extLst>
              </a:tr>
            </a:tbl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325" y="801687"/>
            <a:ext cx="3041154" cy="2876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0" y="801688"/>
            <a:ext cx="3705224" cy="288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3073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/>
          <p:nvPr/>
        </p:nvSpPr>
        <p:spPr>
          <a:xfrm>
            <a:off x="0" y="21195"/>
            <a:ext cx="4955869" cy="713118"/>
          </a:xfrm>
          <a:custGeom>
            <a:avLst/>
            <a:gdLst/>
            <a:ahLst/>
            <a:cxnLst/>
            <a:rect l="l" t="t" r="r" b="b"/>
            <a:pathLst>
              <a:path w="4775200" h="1216025">
                <a:moveTo>
                  <a:pt x="783162" y="0"/>
                </a:moveTo>
                <a:lnTo>
                  <a:pt x="464165" y="1771"/>
                </a:lnTo>
                <a:lnTo>
                  <a:pt x="0" y="288671"/>
                </a:lnTo>
                <a:lnTo>
                  <a:pt x="0" y="519810"/>
                </a:lnTo>
                <a:lnTo>
                  <a:pt x="829003" y="1215918"/>
                </a:lnTo>
                <a:lnTo>
                  <a:pt x="4774971" y="1201813"/>
                </a:lnTo>
                <a:lnTo>
                  <a:pt x="1663091" y="731625"/>
                </a:lnTo>
                <a:lnTo>
                  <a:pt x="783162" y="0"/>
                </a:lnTo>
                <a:close/>
              </a:path>
            </a:pathLst>
          </a:custGeom>
          <a:solidFill>
            <a:srgbClr val="52A138"/>
          </a:solidFill>
          <a:ln>
            <a:solidFill>
              <a:srgbClr val="52A138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0" tIns="0" rIns="0" bIns="0" rtlCol="0"/>
          <a:lstStyle/>
          <a:p>
            <a:pPr marL="0" marR="0" lvl="0" indent="0" algn="l" defTabSz="967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04" b="0" i="0" u="none" strike="noStrike" kern="1200" cap="none" spc="0" normalizeH="0" baseline="0" noProof="0">
              <a:ln>
                <a:noFill/>
              </a:ln>
              <a:solidFill>
                <a:srgbClr val="ED523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4"/>
          <p:cNvSpPr/>
          <p:nvPr/>
        </p:nvSpPr>
        <p:spPr>
          <a:xfrm>
            <a:off x="1122232" y="275292"/>
            <a:ext cx="10996247" cy="446909"/>
          </a:xfrm>
          <a:custGeom>
            <a:avLst/>
            <a:gdLst/>
            <a:ahLst/>
            <a:cxnLst/>
            <a:rect l="l" t="t" r="r" b="b"/>
            <a:pathLst>
              <a:path w="9635490" h="746760">
                <a:moveTo>
                  <a:pt x="9635382" y="0"/>
                </a:moveTo>
                <a:lnTo>
                  <a:pt x="0" y="0"/>
                </a:lnTo>
                <a:lnTo>
                  <a:pt x="904855" y="744354"/>
                </a:lnTo>
                <a:lnTo>
                  <a:pt x="9635382" y="746522"/>
                </a:lnTo>
                <a:lnTo>
                  <a:pt x="9635382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0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bject 5"/>
          <p:cNvSpPr/>
          <p:nvPr/>
        </p:nvSpPr>
        <p:spPr>
          <a:xfrm>
            <a:off x="0" y="0"/>
            <a:ext cx="1195754" cy="480262"/>
          </a:xfrm>
          <a:custGeom>
            <a:avLst/>
            <a:gdLst/>
            <a:ahLst/>
            <a:cxnLst/>
            <a:rect l="l" t="t" r="r" b="b"/>
            <a:pathLst>
              <a:path w="1056640" h="454025">
                <a:moveTo>
                  <a:pt x="507743" y="0"/>
                </a:moveTo>
                <a:lnTo>
                  <a:pt x="0" y="1197"/>
                </a:lnTo>
                <a:lnTo>
                  <a:pt x="0" y="453595"/>
                </a:lnTo>
                <a:lnTo>
                  <a:pt x="1056614" y="453595"/>
                </a:lnTo>
                <a:lnTo>
                  <a:pt x="507743" y="0"/>
                </a:lnTo>
                <a:close/>
              </a:path>
            </a:pathLst>
          </a:custGeom>
          <a:solidFill>
            <a:srgbClr val="C2C5BE"/>
          </a:solidFill>
          <a:ln>
            <a:solidFill>
              <a:srgbClr val="C2C5BE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0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bject 7"/>
          <p:cNvSpPr txBox="1"/>
          <p:nvPr/>
        </p:nvSpPr>
        <p:spPr>
          <a:xfrm>
            <a:off x="1512622" y="17565"/>
            <a:ext cx="10311721" cy="523580"/>
          </a:xfrm>
          <a:prstGeom prst="rect">
            <a:avLst/>
          </a:prstGeom>
        </p:spPr>
        <p:txBody>
          <a:bodyPr vert="horz" wrap="square" lIns="0" tIns="18136" rIns="0" bIns="0" rtlCol="0">
            <a:spAutoFit/>
          </a:bodyPr>
          <a:lstStyle/>
          <a:p>
            <a:pPr marL="13434" defTabSz="457200">
              <a:spcBef>
                <a:spcPts val="143"/>
              </a:spcBef>
              <a:defRPr/>
            </a:pPr>
            <a:r>
              <a:rPr kumimoji="0" sz="1600" b="1" i="0" u="none" strike="noStrike" kern="1200" cap="none" spc="42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ИНВЕСТИЦИОНН</a:t>
            </a:r>
            <a:r>
              <a:rPr kumimoji="0" lang="ru-RU" sz="1600" b="1" i="0" u="none" strike="noStrike" kern="1200" cap="none" spc="42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АЯ</a:t>
            </a:r>
            <a:r>
              <a:rPr kumimoji="0" lang="ru-RU" sz="1600" b="1" i="0" u="none" strike="noStrike" kern="1200" cap="none" spc="42" normalizeH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lang="ru-RU" sz="1600" b="1" spc="42" dirty="0">
                <a:solidFill>
                  <a:srgbClr val="5B9BD5">
                    <a:lumMod val="50000"/>
                  </a:srgbClr>
                </a:solidFill>
                <a:latin typeface="Arial"/>
                <a:cs typeface="Arial"/>
              </a:rPr>
              <a:t>ПЛОЩАДКА ДЛЯ ВЕДЕНИЯ СЕЛЬСКОХОЗЯЙСТВЕННОЙ ДЕЯТЕЛЬНОСТИ</a:t>
            </a:r>
            <a:endParaRPr lang="ru-RU" sz="1600" dirty="0">
              <a:solidFill>
                <a:srgbClr val="5B9BD5">
                  <a:lumMod val="50000"/>
                </a:srgbClr>
              </a:solidFill>
              <a:latin typeface="Arial"/>
              <a:cs typeface="Arial"/>
            </a:endParaRPr>
          </a:p>
          <a:p>
            <a:pPr marL="13434" marR="0" lvl="0" indent="0" algn="l" defTabSz="457200" rtl="0" eaLnBrk="1" fontAlgn="auto" latinLnBrk="0" hangingPunct="1">
              <a:lnSpc>
                <a:spcPct val="100000"/>
              </a:lnSpc>
              <a:spcBef>
                <a:spcPts val="14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1" name="Text Box 65"/>
          <p:cNvSpPr txBox="1">
            <a:spLocks noChangeArrowheads="1"/>
          </p:cNvSpPr>
          <p:nvPr/>
        </p:nvSpPr>
        <p:spPr bwMode="auto">
          <a:xfrm>
            <a:off x="2477934" y="366632"/>
            <a:ext cx="8381099" cy="299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40365" rIns="0" bIns="0">
            <a:spAutoFit/>
          </a:bodyPr>
          <a:lstStyle>
            <a:lvl1pPr marL="12700"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1pPr>
            <a:lvl2pPr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2pPr>
            <a:lvl3pPr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3pPr>
            <a:lvl4pPr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4pPr>
            <a:lvl5pPr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9pPr>
          </a:lstStyle>
          <a:p>
            <a:pPr marL="13434" algn="ctr" defTabSz="967252">
              <a:lnSpc>
                <a:spcPts val="2156"/>
              </a:lnSpc>
              <a:spcBef>
                <a:spcPts val="317"/>
              </a:spcBef>
              <a:buSzPct val="100000"/>
              <a:tabLst>
                <a:tab pos="13434" algn="l"/>
                <a:tab pos="486985" algn="l"/>
                <a:tab pos="962215" algn="l"/>
                <a:tab pos="1437444" algn="l"/>
                <a:tab pos="1912675" algn="l"/>
                <a:tab pos="2387904" algn="l"/>
                <a:tab pos="2863135" algn="l"/>
                <a:tab pos="3338364" algn="l"/>
                <a:tab pos="3813594" algn="l"/>
                <a:tab pos="4288824" algn="l"/>
                <a:tab pos="4764054" algn="l"/>
                <a:tab pos="5239283" algn="l"/>
                <a:tab pos="5714514" algn="l"/>
                <a:tab pos="6189743" algn="l"/>
                <a:tab pos="6664974" algn="l"/>
                <a:tab pos="7140203" algn="l"/>
                <a:tab pos="7615433" algn="l"/>
                <a:tab pos="8090663" algn="l"/>
                <a:tab pos="8565893" algn="l"/>
                <a:tab pos="9041122" algn="l"/>
                <a:tab pos="9516353" algn="l"/>
              </a:tabLst>
              <a:defRPr/>
            </a:pPr>
            <a:r>
              <a:rPr lang="ru-RU" altLang="ru-RU" sz="1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КУРГАНСКАЯ ОБЛАСТЬ, </a:t>
            </a:r>
            <a:r>
              <a:rPr lang="ru-RU" altLang="ru-RU" sz="16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Петуховский</a:t>
            </a:r>
            <a:r>
              <a:rPr lang="ru-RU" altLang="ru-RU" sz="1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район, с. Новоберезово</a:t>
            </a:r>
            <a:endParaRPr lang="ru-RU" altLang="ru-RU" sz="1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158379" y="3678105"/>
            <a:ext cx="6960100" cy="2477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8843" marR="1531483" indent="-228600">
              <a:lnSpc>
                <a:spcPct val="102200"/>
              </a:lnSpc>
              <a:buClr>
                <a:schemeClr val="accent5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endParaRPr lang="ru-RU" sz="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r>
              <a:rPr lang="ru-RU" sz="800" spc="-1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Предоставление земельного участка в аренду без проведения торгов в целях реализации масштабных инвестиционных проектов с последующим правом выкупа;</a:t>
            </a: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endParaRPr lang="ru-RU" sz="800" spc="-1" dirty="0">
              <a:solidFill>
                <a:srgbClr val="000000"/>
              </a:solidFill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r>
              <a:rPr lang="ru-RU" sz="800" spc="-1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Субсидирование лизинга оборудования до 50%, но не более 50 </a:t>
            </a:r>
            <a:r>
              <a:rPr lang="ru-RU" sz="800" spc="-1" dirty="0" err="1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млн.руб</a:t>
            </a:r>
            <a:r>
              <a:rPr lang="ru-RU" sz="800" spc="-1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.; </a:t>
            </a: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endParaRPr lang="ru-RU" sz="800" spc="-1" dirty="0">
              <a:solidFill>
                <a:srgbClr val="000000"/>
              </a:solidFill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r>
              <a:rPr lang="ru-RU" sz="800" spc="-1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Возмещение затрат на проведение </a:t>
            </a:r>
            <a:r>
              <a:rPr lang="ru-RU" sz="800" spc="-1" dirty="0" err="1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культуртехнических</a:t>
            </a:r>
            <a:r>
              <a:rPr lang="ru-RU" sz="800" spc="-1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 мероприятий до 70% затрат; </a:t>
            </a: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endParaRPr lang="ru-RU" sz="800" spc="-1" dirty="0">
              <a:solidFill>
                <a:srgbClr val="000000"/>
              </a:solidFill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r>
              <a:rPr lang="ru-RU" sz="800" spc="-1" dirty="0" err="1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Грантовая</a:t>
            </a:r>
            <a:r>
              <a:rPr lang="ru-RU" sz="800" spc="-1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 поддержка до 70 млн. руб.;</a:t>
            </a: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endParaRPr lang="ru-RU" sz="800" spc="-1" dirty="0">
              <a:solidFill>
                <a:srgbClr val="000000"/>
              </a:solidFill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r>
              <a:rPr lang="ru-RU" sz="800" spc="-1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Компенсация затрат на капитальное строительство 20 % (при условии поставок производственной продукции на экспорт); </a:t>
            </a: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endParaRPr lang="ru-RU" sz="800" spc="-1" dirty="0">
              <a:solidFill>
                <a:srgbClr val="000000"/>
              </a:solidFill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r>
              <a:rPr lang="ru-RU" sz="800" spc="-1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Льготные кредиты, лизинг;</a:t>
            </a: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endParaRPr lang="ru-RU" sz="800" spc="-1" dirty="0">
              <a:solidFill>
                <a:srgbClr val="000000"/>
              </a:solidFill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r>
              <a:rPr lang="ru-RU" sz="800" spc="-1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Субсидия на возмещение части затрат на уплату процентов по кредитам в Агропромышленном комплексе;</a:t>
            </a: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endParaRPr lang="ru-RU" sz="800" spc="-1" dirty="0">
              <a:solidFill>
                <a:srgbClr val="000000"/>
              </a:solidFill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r>
              <a:rPr lang="ru-RU" sz="800" spc="-1" dirty="0" err="1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Микрозаймы</a:t>
            </a:r>
            <a:r>
              <a:rPr lang="ru-RU" sz="800" spc="-1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 Фонда микрофинансирования Курганской области, до 5 </a:t>
            </a:r>
            <a:r>
              <a:rPr lang="ru-RU" sz="800" spc="-1" dirty="0" err="1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млн.руб</a:t>
            </a:r>
            <a:r>
              <a:rPr lang="ru-RU" sz="800" spc="-1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. под 0,1% годовых.</a:t>
            </a:r>
          </a:p>
          <a:p>
            <a:pPr marL="438843" marR="1531483" indent="-228600">
              <a:lnSpc>
                <a:spcPct val="102200"/>
              </a:lnSpc>
              <a:buClr>
                <a:schemeClr val="accent5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8843" marR="1531483" indent="-228600">
              <a:lnSpc>
                <a:spcPct val="102200"/>
              </a:lnSpc>
              <a:buClr>
                <a:schemeClr val="accent5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endParaRPr lang="ru-RU" sz="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2791983"/>
              </p:ext>
            </p:extLst>
          </p:nvPr>
        </p:nvGraphicFramePr>
        <p:xfrm>
          <a:off x="105939" y="807575"/>
          <a:ext cx="5218536" cy="5593227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14582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76028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562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Площадь площадки 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 га  (вблизи участка расположены пастбища – 800 га, сенокосы – 400 га)</a:t>
                      </a:r>
                      <a:endParaRPr lang="ru-RU" sz="800" b="0" i="0" u="none" strike="noStrike" kern="1200" dirty="0" smtClean="0">
                        <a:latin typeface="Arial" panose="020B0604020202020204" pitchFamily="34" charset="0"/>
                        <a:ea typeface="Microsoft YaHei" pitchFamily="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51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Кадастровый номер участка/квартала  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r>
                        <a:rPr lang="ru-RU" sz="800" b="0" i="0" u="none" strike="noStrik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45:14:030401:507</a:t>
                      </a:r>
                      <a:endParaRPr lang="ru-RU" sz="8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681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Собственник </a:t>
                      </a:r>
                      <a:endParaRPr lang="ru-RU" sz="8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Земельный участок, государственная собственность на который не разграничена</a:t>
                      </a:r>
                      <a:endParaRPr lang="ru-RU" sz="800" b="0" i="0" u="none" strike="noStrike" kern="1200" dirty="0" smtClean="0">
                        <a:latin typeface="Arial" panose="020B0604020202020204" pitchFamily="34" charset="0"/>
                        <a:ea typeface="Liberation Sans" pitchFamily="34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72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Категория земель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Земли сельскохозяйственного назначения (для строительства</a:t>
                      </a:r>
                      <a:r>
                        <a:rPr lang="ru-RU" sz="80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фермы КРС)</a:t>
                      </a:r>
                      <a:endParaRPr lang="ru-RU" sz="800" b="0" i="0" u="none" strike="noStrike" kern="1200" dirty="0" smtClean="0">
                        <a:latin typeface="Arial" panose="020B0604020202020204" pitchFamily="34" charset="0"/>
                        <a:ea typeface="Microsoft YaHei" pitchFamily="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050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Основные виды разрешенного использования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Для сельскохозяйственного производства</a:t>
                      </a:r>
                      <a:endParaRPr lang="ru-RU" sz="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915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Электроснабжение</a:t>
                      </a:r>
                      <a:endParaRPr lang="ru-RU" sz="8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ВЛ-10 </a:t>
                      </a:r>
                      <a:r>
                        <a:rPr lang="ru-RU" sz="80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кВ</a:t>
                      </a: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проходит  в 300 м от участка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565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Газоснабжение 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Отсутствует</a:t>
                      </a:r>
                      <a:r>
                        <a:rPr lang="ru-RU" sz="8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(газификация планируется в 2024г.)</a:t>
                      </a:r>
                      <a:endParaRPr lang="ru-RU" sz="8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538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Водоснабжение 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Возможность организации артезианской скважины. Участок находится в линзе</a:t>
                      </a:r>
                      <a:r>
                        <a:rPr lang="ru-RU" sz="8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пресных вод. </a:t>
                      </a:r>
                      <a:endParaRPr lang="ru-RU" sz="8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59928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Водоотведение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4" marB="0" horzOverflow="overflow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Необходимо предусмотреть</a:t>
                      </a:r>
                      <a:r>
                        <a:rPr lang="ru-RU" sz="8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систему водоотведения с использованием септика</a:t>
                      </a:r>
                      <a:endParaRPr lang="ru-RU" sz="8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5272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Подъездные пути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Обеспечены грунтовым покрытием. Расстояние до ж/д станции 4 км.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8141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Механизм предоставления инвестиционной площадки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8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1) Предоставление земельного участка в аренду без проведения торгов в целях</a:t>
                      </a:r>
                      <a:r>
                        <a:rPr lang="ru-RU" sz="800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реализации масштабных инвестиционных проектов</a:t>
                      </a:r>
                      <a:r>
                        <a:rPr lang="ru-RU" sz="800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 последующим правом выкупа;</a:t>
                      </a: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8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2)Аукцион по аренде/собственности земельных участков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extLst>
                  <a:ext uri="{0D108BD9-81ED-4DB2-BD59-A6C34878D82A}">
                    <a16:rowId xmlns="" xmlns:a16="http://schemas.microsoft.com/office/drawing/2014/main" val="656639587"/>
                  </a:ext>
                </a:extLst>
              </a:tr>
            </a:tbl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439" y="722201"/>
            <a:ext cx="3357562" cy="3106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722201"/>
            <a:ext cx="3355479" cy="3106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7748983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4012</TotalTime>
  <Words>4870</Words>
  <Application>Microsoft Office PowerPoint</Application>
  <PresentationFormat>Произвольный</PresentationFormat>
  <Paragraphs>1006</Paragraphs>
  <Slides>25</Slides>
  <Notes>25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1_Тема Office</vt:lpstr>
      <vt:lpstr>Office Theme</vt:lpstr>
      <vt:lpstr>1_Office Theme</vt:lpstr>
      <vt:lpstr>2_Office Theme</vt:lpstr>
      <vt:lpstr>3_Office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Administrator</dc:creator>
  <cp:lastModifiedBy>User</cp:lastModifiedBy>
  <cp:revision>201</cp:revision>
  <cp:lastPrinted>2020-10-08T07:04:30Z</cp:lastPrinted>
  <dcterms:created xsi:type="dcterms:W3CDTF">2019-09-03T07:12:38Z</dcterms:created>
  <dcterms:modified xsi:type="dcterms:W3CDTF">2021-03-11T06:06:15Z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6806072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S9.1.2</vt:lpwstr>
  </property>
</Properties>
</file>